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mp4" ContentType="video/unknown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oleObject1.bin" ContentType="application/vnd.openxmlformats-officedocument.oleObject"/>
  <Override PartName="/ppt/notesSlides/notesSlide4.xml" ContentType="application/vnd.openxmlformats-officedocument.presentationml.notesSlide+xml"/>
  <Override PartName="/ppt/embeddings/oleObject2.bin" ContentType="application/vnd.openxmlformats-officedocument.oleObject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1" r:id="rId2"/>
  </p:sldMasterIdLst>
  <p:notesMasterIdLst>
    <p:notesMasterId r:id="rId32"/>
  </p:notesMasterIdLst>
  <p:sldIdLst>
    <p:sldId id="256" r:id="rId3"/>
    <p:sldId id="497" r:id="rId4"/>
    <p:sldId id="595" r:id="rId5"/>
    <p:sldId id="746" r:id="rId6"/>
    <p:sldId id="771" r:id="rId7"/>
    <p:sldId id="772" r:id="rId8"/>
    <p:sldId id="773" r:id="rId9"/>
    <p:sldId id="753" r:id="rId10"/>
    <p:sldId id="755" r:id="rId11"/>
    <p:sldId id="756" r:id="rId12"/>
    <p:sldId id="757" r:id="rId13"/>
    <p:sldId id="758" r:id="rId14"/>
    <p:sldId id="759" r:id="rId15"/>
    <p:sldId id="760" r:id="rId16"/>
    <p:sldId id="762" r:id="rId17"/>
    <p:sldId id="763" r:id="rId18"/>
    <p:sldId id="764" r:id="rId19"/>
    <p:sldId id="498" r:id="rId20"/>
    <p:sldId id="747" r:id="rId21"/>
    <p:sldId id="499" r:id="rId22"/>
    <p:sldId id="769" r:id="rId23"/>
    <p:sldId id="500" r:id="rId24"/>
    <p:sldId id="752" r:id="rId25"/>
    <p:sldId id="745" r:id="rId26"/>
    <p:sldId id="748" r:id="rId27"/>
    <p:sldId id="477" r:id="rId28"/>
    <p:sldId id="770" r:id="rId29"/>
    <p:sldId id="503" r:id="rId30"/>
    <p:sldId id="761" r:id="rId3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300"/>
    <a:srgbClr val="AC8654"/>
    <a:srgbClr val="E3AC83"/>
    <a:srgbClr val="FFFF66"/>
    <a:srgbClr val="FF0000"/>
    <a:srgbClr val="BBE0E3"/>
    <a:srgbClr val="0000FF"/>
    <a:srgbClr val="6699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35" autoAdjust="0"/>
    <p:restoredTop sz="99535" autoAdjust="0"/>
  </p:normalViewPr>
  <p:slideViewPr>
    <p:cSldViewPr snapToGrid="0">
      <p:cViewPr>
        <p:scale>
          <a:sx n="76" d="100"/>
          <a:sy n="76" d="100"/>
        </p:scale>
        <p:origin x="-1400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848"/>
    </p:cViewPr>
  </p:sorterViewPr>
  <p:notesViewPr>
    <p:cSldViewPr snapToGrid="0">
      <p:cViewPr varScale="1">
        <p:scale>
          <a:sx n="86" d="100"/>
          <a:sy n="86" d="100"/>
        </p:scale>
        <p:origin x="-1974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4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Haga clic para modificar el estilo de texto del patrón</a:t>
            </a:r>
          </a:p>
          <a:p>
            <a:pPr lvl="1"/>
            <a:r>
              <a:rPr lang="en-US" noProof="0" smtClean="0"/>
              <a:t>Segundo nivel</a:t>
            </a:r>
          </a:p>
          <a:p>
            <a:pPr lvl="2"/>
            <a:r>
              <a:rPr lang="en-US" noProof="0" smtClean="0"/>
              <a:t>Tercer nivel</a:t>
            </a:r>
          </a:p>
          <a:p>
            <a:pPr lvl="3"/>
            <a:r>
              <a:rPr lang="en-US" noProof="0" smtClean="0"/>
              <a:t>Cuarto nivel</a:t>
            </a:r>
          </a:p>
          <a:p>
            <a:pPr lvl="4"/>
            <a:r>
              <a:rPr lang="en-US" noProof="0" smtClean="0"/>
              <a:t>Quinto nivel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37BF856-EB85-487E-B5B4-FFD7451016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8526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10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11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12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13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14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15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16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17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399696-3682-458A-9BA0-021FC9400ABE}" type="slidenum">
              <a:rPr lang="en-US"/>
              <a:pPr/>
              <a:t>18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Marcador de imagen de diapositiva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9459" name="Marcador de nota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>
              <a:latin typeface="Arial" charset="-52"/>
              <a:ea typeface="Arial" charset="-52"/>
              <a:cs typeface="Arial" charset="-52"/>
            </a:endParaRPr>
          </a:p>
        </p:txBody>
      </p:sp>
      <p:sp>
        <p:nvSpPr>
          <p:cNvPr id="19460" name="Marcador de número de diapositiva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206983-F544-F949-A78D-AC131DCE4552}" type="slidenum">
              <a:rPr lang="es-ES" smtClean="0">
                <a:latin typeface="Arial" charset="-52"/>
                <a:ea typeface="Arial" charset="-52"/>
                <a:cs typeface="Arial" charset="-52"/>
              </a:rPr>
              <a:pPr/>
              <a:t>19</a:t>
            </a:fld>
            <a:endParaRPr lang="es-ES" smtClean="0">
              <a:latin typeface="Arial" charset="-52"/>
              <a:ea typeface="Arial" charset="-52"/>
              <a:cs typeface="Arial" charset="-5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2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51E371-421D-49EC-9A00-3DC7A9CDA486}" type="slidenum">
              <a:rPr lang="en-US"/>
              <a:pPr/>
              <a:t>20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Marcador de imagen de diapositiva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9459" name="Marcador de nota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>
              <a:latin typeface="Arial" charset="-52"/>
              <a:ea typeface="Arial" charset="-52"/>
              <a:cs typeface="Arial" charset="-52"/>
            </a:endParaRPr>
          </a:p>
        </p:txBody>
      </p:sp>
      <p:sp>
        <p:nvSpPr>
          <p:cNvPr id="19460" name="Marcador de número de diapositiva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206983-F544-F949-A78D-AC131DCE4552}" type="slidenum">
              <a:rPr lang="es-ES" smtClean="0">
                <a:latin typeface="Arial" charset="-52"/>
                <a:ea typeface="Arial" charset="-52"/>
                <a:cs typeface="Arial" charset="-52"/>
              </a:rPr>
              <a:pPr/>
              <a:t>21</a:t>
            </a:fld>
            <a:endParaRPr lang="es-ES" smtClean="0">
              <a:latin typeface="Arial" charset="-52"/>
              <a:ea typeface="Arial" charset="-52"/>
              <a:cs typeface="Arial" charset="-5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22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r>
              <a:rPr lang="es-ES" dirty="0" err="1" smtClean="0"/>
              <a:t>Generation</a:t>
            </a:r>
            <a:r>
              <a:rPr lang="es-ES" baseline="0" dirty="0" smtClean="0"/>
              <a:t> of 3D </a:t>
            </a:r>
            <a:r>
              <a:rPr lang="es-ES" baseline="0" dirty="0" err="1" smtClean="0"/>
              <a:t>meshes</a:t>
            </a:r>
            <a:r>
              <a:rPr lang="es-ES" baseline="0" dirty="0" smtClean="0"/>
              <a:t> &gt; </a:t>
            </a:r>
            <a:r>
              <a:rPr lang="es-ES" baseline="0" dirty="0" err="1" smtClean="0"/>
              <a:t>blackboard</a:t>
            </a:r>
            <a:endParaRPr lang="es-ES" dirty="0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342A2F-5D33-4D94-823C-9BC0033FBD9F}" type="slidenum">
              <a:rPr lang="en-US"/>
              <a:pPr/>
              <a:t>23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dirty="0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24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25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What do you think? Can a computer see?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We will leave the definition as it is, and strive to endow computer vision systems with as many capabilities as we can rather than dwelling on whether we have built a system that can truly see. </a:t>
            </a:r>
            <a:endParaRPr lang="en-US" dirty="0" smtClean="0"/>
          </a:p>
          <a:p>
            <a:pPr eaLnBrk="1" hangingPunct="1"/>
            <a:endParaRPr lang="es-ES" dirty="0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7CA175-3F11-4C81-981C-CBC459F80D92}" type="slidenum">
              <a:rPr lang="en-US"/>
              <a:pPr/>
              <a:t>26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27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What do you think? Can a computer see?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We will leave the definition as it is, and strive to endow computer vision systems with as many capabilities as we can rather than dwelling on whether we have built a system that can truly see. </a:t>
            </a:r>
            <a:endParaRPr lang="en-US" dirty="0" smtClean="0"/>
          </a:p>
          <a:p>
            <a:pPr eaLnBrk="1" hangingPunct="1"/>
            <a:endParaRPr lang="es-ES" dirty="0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1FCA58-1095-4A63-85CB-72DE8609638A}" type="slidenum">
              <a:rPr lang="en-US"/>
              <a:pPr/>
              <a:t>28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1FCA58-1095-4A63-85CB-72DE8609638A}" type="slidenum">
              <a:rPr lang="en-US"/>
              <a:pPr/>
              <a:t>29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3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4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5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6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7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8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9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L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L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75" r:id="rId1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Text Box 6"/>
          <p:cNvSpPr txBox="1">
            <a:spLocks noChangeArrowheads="1"/>
          </p:cNvSpPr>
          <p:nvPr userDrawn="1"/>
        </p:nvSpPr>
        <p:spPr bwMode="auto">
          <a:xfrm>
            <a:off x="1612900" y="1854200"/>
            <a:ext cx="814388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s-CL">
                <a:solidFill>
                  <a:srgbClr val="3399FF"/>
                </a:solidFill>
                <a:latin typeface="Trebuchet MS" pitchFamily="34" charset="0"/>
              </a:rPr>
              <a:t>índice</a:t>
            </a:r>
            <a:endParaRPr lang="en-US">
              <a:solidFill>
                <a:srgbClr val="3399FF"/>
              </a:solidFill>
              <a:latin typeface="Trebuchet MS" pitchFamily="34" charset="0"/>
            </a:endParaRPr>
          </a:p>
        </p:txBody>
      </p:sp>
      <p:sp>
        <p:nvSpPr>
          <p:cNvPr id="11271" name="Line 7"/>
          <p:cNvSpPr>
            <a:spLocks noChangeShapeType="1"/>
          </p:cNvSpPr>
          <p:nvPr userDrawn="1"/>
        </p:nvSpPr>
        <p:spPr bwMode="auto">
          <a:xfrm>
            <a:off x="2000250" y="2236788"/>
            <a:ext cx="12700" cy="1077912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s-CL"/>
          </a:p>
        </p:txBody>
      </p:sp>
      <p:sp>
        <p:nvSpPr>
          <p:cNvPr id="11272" name="Line 8"/>
          <p:cNvSpPr>
            <a:spLocks noChangeShapeType="1"/>
          </p:cNvSpPr>
          <p:nvPr userDrawn="1"/>
        </p:nvSpPr>
        <p:spPr bwMode="auto">
          <a:xfrm>
            <a:off x="2006600" y="2665413"/>
            <a:ext cx="1074738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oval" w="med" len="med"/>
          </a:ln>
          <a:effectLst/>
        </p:spPr>
        <p:txBody>
          <a:bodyPr/>
          <a:lstStyle/>
          <a:p>
            <a:pPr>
              <a:defRPr/>
            </a:pPr>
            <a:endParaRPr lang="es-CL"/>
          </a:p>
        </p:txBody>
      </p:sp>
      <p:sp>
        <p:nvSpPr>
          <p:cNvPr id="11273" name="Text Box 9"/>
          <p:cNvSpPr txBox="1">
            <a:spLocks noChangeArrowheads="1"/>
          </p:cNvSpPr>
          <p:nvPr userDrawn="1"/>
        </p:nvSpPr>
        <p:spPr bwMode="auto">
          <a:xfrm>
            <a:off x="3236913" y="2413000"/>
            <a:ext cx="3395662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s-CL">
                <a:solidFill>
                  <a:srgbClr val="3399FF"/>
                </a:solidFill>
                <a:latin typeface="Trebuchet MS" pitchFamily="34" charset="0"/>
              </a:rPr>
              <a:t>¿Qué es visión por computador?</a:t>
            </a:r>
          </a:p>
          <a:p>
            <a:pPr>
              <a:defRPr/>
            </a:pPr>
            <a:endParaRPr lang="es-CL">
              <a:solidFill>
                <a:srgbClr val="3399FF"/>
              </a:solidFill>
              <a:latin typeface="Trebuchet MS" pitchFamily="34" charset="0"/>
            </a:endParaRPr>
          </a:p>
          <a:p>
            <a:pPr>
              <a:defRPr/>
            </a:pPr>
            <a:r>
              <a:rPr lang="es-CL">
                <a:solidFill>
                  <a:srgbClr val="3399FF"/>
                </a:solidFill>
                <a:latin typeface="Trebuchet MS" pitchFamily="34" charset="0"/>
              </a:rPr>
              <a:t>Reseña histórica</a:t>
            </a:r>
          </a:p>
          <a:p>
            <a:pPr>
              <a:defRPr/>
            </a:pPr>
            <a:endParaRPr lang="es-CL">
              <a:solidFill>
                <a:srgbClr val="3399FF"/>
              </a:solidFill>
              <a:latin typeface="Trebuchet MS" pitchFamily="34" charset="0"/>
            </a:endParaRPr>
          </a:p>
          <a:p>
            <a:pPr>
              <a:defRPr/>
            </a:pPr>
            <a:endParaRPr lang="es-CL">
              <a:solidFill>
                <a:srgbClr val="3399FF"/>
              </a:solidFill>
              <a:latin typeface="Trebuchet MS" pitchFamily="34" charset="0"/>
            </a:endParaRPr>
          </a:p>
          <a:p>
            <a:pPr>
              <a:defRPr/>
            </a:pPr>
            <a:endParaRPr lang="es-CL">
              <a:solidFill>
                <a:srgbClr val="3399FF"/>
              </a:solidFill>
              <a:latin typeface="Trebuchet MS" pitchFamily="34" charset="0"/>
            </a:endParaRPr>
          </a:p>
        </p:txBody>
      </p:sp>
      <p:sp>
        <p:nvSpPr>
          <p:cNvPr id="11274" name="Line 10"/>
          <p:cNvSpPr>
            <a:spLocks noChangeShapeType="1"/>
          </p:cNvSpPr>
          <p:nvPr userDrawn="1"/>
        </p:nvSpPr>
        <p:spPr bwMode="auto">
          <a:xfrm>
            <a:off x="2008188" y="3230563"/>
            <a:ext cx="1074737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oval" w="med" len="med"/>
          </a:ln>
          <a:effectLst/>
        </p:spPr>
        <p:txBody>
          <a:bodyPr/>
          <a:lstStyle/>
          <a:p>
            <a:pPr>
              <a:defRPr/>
            </a:pPr>
            <a:endParaRPr 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" Target="slide18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slide" Target="slide18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jpeg"/><Relationship Id="rId5" Type="http://schemas.openxmlformats.org/officeDocument/2006/relationships/image" Target="../media/image20.jpe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slide" Target="slide18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4" Type="http://schemas.openxmlformats.org/officeDocument/2006/relationships/slide" Target="slide22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18.png"/><Relationship Id="rId5" Type="http://schemas.openxmlformats.org/officeDocument/2006/relationships/image" Target="../media/image19.jpe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hyperlink" Target="file://localhost/Users/domingomery/Box%20Sync/CVCND/matlab/examples/CV01_ComputerGraphics.m" TargetMode="External"/><Relationship Id="rId5" Type="http://schemas.openxmlformats.org/officeDocument/2006/relationships/slide" Target="slide25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26.png"/><Relationship Id="rId6" Type="http://schemas.openxmlformats.org/officeDocument/2006/relationships/oleObject" Target="../embeddings/oleObject4.bin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hyperlink" Target="http://web.ing.puc.cl/~dmery/Prints/ISI-Journals/2005-Insight-b.pdf" TargetMode="External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24.xml"/><Relationship Id="rId5" Type="http://schemas.openxmlformats.org/officeDocument/2006/relationships/image" Target="../media/image3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4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4.png"/><Relationship Id="rId6" Type="http://schemas.openxmlformats.org/officeDocument/2006/relationships/slide" Target="slide18.xml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" Target="slide18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microsoft.com/office/2007/relationships/hdphoto" Target="../media/hdphoto1.wdp"/><Relationship Id="rId5" Type="http://schemas.openxmlformats.org/officeDocument/2006/relationships/image" Target="../media/image8.png"/><Relationship Id="rId6" Type="http://schemas.openxmlformats.org/officeDocument/2006/relationships/slide" Target="slide18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808707" y="1690179"/>
            <a:ext cx="3493264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 smtClean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 smtClean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 smtClean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 smtClean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 smtClean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 smtClean="0">
                <a:solidFill>
                  <a:srgbClr val="FF0000"/>
                </a:solidFill>
                <a:latin typeface="Trebuchet MS" pitchFamily="34" charset="0"/>
              </a:rPr>
              <a:t>e</a:t>
            </a:r>
            <a:r>
              <a:rPr lang="es-CL" sz="2400" dirty="0" smtClean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2400" dirty="0" smtClean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 smtClean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 smtClean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 smtClean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 smtClean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 smtClean="0">
                <a:solidFill>
                  <a:srgbClr val="FF0000"/>
                </a:solidFill>
                <a:latin typeface="Trebuchet MS" pitchFamily="34" charset="0"/>
              </a:rPr>
              <a:t>n</a:t>
            </a:r>
          </a:p>
          <a:p>
            <a:pPr algn="ctr"/>
            <a:r>
              <a:rPr lang="es-CL" sz="24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  <a:endParaRPr lang="es-CL" sz="2400" dirty="0">
              <a:solidFill>
                <a:schemeClr val="bg2">
                  <a:lumMod val="60000"/>
                  <a:lumOff val="40000"/>
                </a:schemeClr>
              </a:solidFill>
              <a:latin typeface="Trebuchet MS" pitchFamily="34" charset="0"/>
            </a:endParaRPr>
          </a:p>
          <a:p>
            <a:pPr algn="ctr"/>
            <a:endParaRPr lang="es-CL" sz="2400" dirty="0" smtClean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2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200" dirty="0" smtClean="0">
                <a:solidFill>
                  <a:srgbClr val="606060"/>
                </a:solidFill>
                <a:latin typeface="Trebuchet MS" pitchFamily="34" charset="0"/>
              </a:rPr>
              <a:t>Department of Computer Science &amp; Engineering</a:t>
            </a:r>
          </a:p>
          <a:p>
            <a:pPr algn="ctr"/>
            <a:r>
              <a:rPr lang="es-CL" sz="1200" dirty="0" smtClean="0">
                <a:solidFill>
                  <a:srgbClr val="606060"/>
                </a:solidFill>
                <a:latin typeface="Trebuchet MS" pitchFamily="34" charset="0"/>
              </a:rPr>
              <a:t>University of Notre Dame</a:t>
            </a:r>
            <a:endParaRPr lang="es-CL" sz="1200" dirty="0">
              <a:solidFill>
                <a:srgbClr val="606060"/>
              </a:solidFill>
              <a:latin typeface="Trebuchet MS" pitchFamily="34" charset="0"/>
            </a:endParaRPr>
          </a:p>
          <a:p>
            <a:pPr algn="ctr"/>
            <a:r>
              <a:rPr lang="es-CL" sz="1200" dirty="0" smtClean="0">
                <a:solidFill>
                  <a:srgbClr val="606060"/>
                </a:solidFill>
                <a:latin typeface="Trebuchet MS" pitchFamily="34" charset="0"/>
              </a:rPr>
              <a:t>Fall Semestre 2014</a:t>
            </a:r>
            <a:endParaRPr lang="en-US" sz="1200" dirty="0">
              <a:solidFill>
                <a:srgbClr val="606060"/>
              </a:solidFill>
              <a:latin typeface="Trebuchet MS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" y="303106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FFFFFF"/>
                </a:solidFill>
                <a:latin typeface="Trebuchet MS"/>
                <a:cs typeface="Trebuchet MS"/>
              </a:rPr>
              <a:t>Definitions</a:t>
            </a:r>
            <a:endParaRPr lang="en-US" sz="2400" b="1" dirty="0" smtClean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n-US" sz="1200" b="1" dirty="0" smtClean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PART I ]</a:t>
            </a:r>
            <a:endParaRPr lang="en-US" sz="1200" b="1" dirty="0">
              <a:solidFill>
                <a:schemeClr val="bg2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05" y="584915"/>
            <a:ext cx="8540837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16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05" y="584915"/>
            <a:ext cx="8540837" cy="568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58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 smtClean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 smtClean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 smtClean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2" name="Picture 1" descr="Screen Shot 2014-07-31 at 6.32.13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401" y="3186076"/>
            <a:ext cx="3937186" cy="2682704"/>
          </a:xfrm>
          <a:prstGeom prst="rect">
            <a:avLst/>
          </a:prstGeom>
        </p:spPr>
      </p:pic>
      <p:pic>
        <p:nvPicPr>
          <p:cNvPr id="3" name="Picture 2" descr="Screen Shot 2014-07-31 at 6.36.00 PM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56" y="3183457"/>
            <a:ext cx="3937186" cy="26827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8357" y="5959377"/>
            <a:ext cx="5270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 [ OUTPUT ]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489904" y="3019425"/>
            <a:ext cx="4654096" cy="33142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8" name="Action Button: Forward or Next 7">
            <a:hlinkClick r:id="rId5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66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07-31 at 6.36.00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76" y="582296"/>
            <a:ext cx="8813672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67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31 at 6.32.13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88" y="584915"/>
            <a:ext cx="8813672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16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 smtClean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 smtClean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 smtClean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401" y="3218237"/>
            <a:ext cx="3937186" cy="2618382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56" y="3215618"/>
            <a:ext cx="3937186" cy="26183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8357" y="5959377"/>
            <a:ext cx="5051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[ OUTPUT ]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489904" y="3019425"/>
            <a:ext cx="4654096" cy="33142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8" name="Action Button: Forward or Next 7">
            <a:hlinkClick r:id="rId5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340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62" y="582296"/>
            <a:ext cx="8548299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630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74" y="584915"/>
            <a:ext cx="8548299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665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979" name="Picture 3"/>
          <p:cNvPicPr>
            <a:picLocks noChangeAspect="1" noChangeArrowheads="1"/>
          </p:cNvPicPr>
          <p:nvPr/>
        </p:nvPicPr>
        <p:blipFill>
          <a:blip r:embed="rId3">
            <a:lum bright="12000"/>
          </a:blip>
          <a:srcRect/>
          <a:stretch>
            <a:fillRect/>
          </a:stretch>
        </p:blipFill>
        <p:spPr bwMode="auto">
          <a:xfrm>
            <a:off x="696913" y="2986088"/>
            <a:ext cx="3290887" cy="2446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005266" y="3975104"/>
            <a:ext cx="4673602" cy="461963"/>
            <a:chOff x="2523" y="2378"/>
            <a:chExt cx="2944" cy="291"/>
          </a:xfrm>
        </p:grpSpPr>
        <p:sp>
          <p:nvSpPr>
            <p:cNvPr id="11320" name="Line 5"/>
            <p:cNvSpPr>
              <a:spLocks noChangeShapeType="1"/>
            </p:cNvSpPr>
            <p:nvPr/>
          </p:nvSpPr>
          <p:spPr bwMode="auto">
            <a:xfrm>
              <a:off x="2523" y="2523"/>
              <a:ext cx="613" cy="0"/>
            </a:xfrm>
            <a:prstGeom prst="line">
              <a:avLst/>
            </a:prstGeom>
            <a:noFill/>
            <a:ln w="38100">
              <a:solidFill>
                <a:srgbClr val="CCECFF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1321" name="Text Box 6"/>
            <p:cNvSpPr txBox="1">
              <a:spLocks noChangeArrowheads="1"/>
            </p:cNvSpPr>
            <p:nvPr/>
          </p:nvSpPr>
          <p:spPr bwMode="auto">
            <a:xfrm>
              <a:off x="3197" y="2378"/>
              <a:ext cx="2270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i="1" smtClean="0">
                  <a:solidFill>
                    <a:srgbClr val="FF0000"/>
                  </a:solidFill>
                  <a:latin typeface="Trebuchet MS" pitchFamily="34" charset="0"/>
                </a:rPr>
                <a:t>The wheel has 7 defects</a:t>
              </a:r>
              <a:endParaRPr lang="en-US" sz="2400" i="1">
                <a:solidFill>
                  <a:srgbClr val="FF0000"/>
                </a:solidFill>
                <a:latin typeface="Trebuchet MS" pitchFamily="34" charset="0"/>
              </a:endParaRP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2097088" y="3873500"/>
            <a:ext cx="917575" cy="1009650"/>
            <a:chOff x="1321" y="2314"/>
            <a:chExt cx="578" cy="636"/>
          </a:xfrm>
        </p:grpSpPr>
        <p:grpSp>
          <p:nvGrpSpPr>
            <p:cNvPr id="11271" name="Group 8"/>
            <p:cNvGrpSpPr>
              <a:grpSpLocks/>
            </p:cNvGrpSpPr>
            <p:nvPr/>
          </p:nvGrpSpPr>
          <p:grpSpPr bwMode="auto">
            <a:xfrm>
              <a:off x="1543" y="2355"/>
              <a:ext cx="182" cy="189"/>
              <a:chOff x="1543" y="2355"/>
              <a:chExt cx="182" cy="189"/>
            </a:xfrm>
          </p:grpSpPr>
          <p:sp>
            <p:nvSpPr>
              <p:cNvPr id="11314" name="Oval 9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315" name="Group 10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316" name="Line 11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7" name="Line 12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8" name="Line 13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9" name="Line 14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2" name="Group 15"/>
            <p:cNvGrpSpPr>
              <a:grpSpLocks/>
            </p:cNvGrpSpPr>
            <p:nvPr/>
          </p:nvGrpSpPr>
          <p:grpSpPr bwMode="auto">
            <a:xfrm>
              <a:off x="1531" y="2461"/>
              <a:ext cx="182" cy="189"/>
              <a:chOff x="1543" y="2355"/>
              <a:chExt cx="182" cy="189"/>
            </a:xfrm>
          </p:grpSpPr>
          <p:sp>
            <p:nvSpPr>
              <p:cNvPr id="11308" name="Oval 16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309" name="Group 17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310" name="Line 18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1" name="Line 19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2" name="Line 20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3" name="Line 21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3" name="Group 22"/>
            <p:cNvGrpSpPr>
              <a:grpSpLocks/>
            </p:cNvGrpSpPr>
            <p:nvPr/>
          </p:nvGrpSpPr>
          <p:grpSpPr bwMode="auto">
            <a:xfrm>
              <a:off x="1507" y="2555"/>
              <a:ext cx="182" cy="189"/>
              <a:chOff x="1543" y="2355"/>
              <a:chExt cx="182" cy="189"/>
            </a:xfrm>
          </p:grpSpPr>
          <p:sp>
            <p:nvSpPr>
              <p:cNvPr id="11302" name="Oval 23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303" name="Group 24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304" name="Line 25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05" name="Line 26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06" name="Line 27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07" name="Line 28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4" name="Group 29"/>
            <p:cNvGrpSpPr>
              <a:grpSpLocks/>
            </p:cNvGrpSpPr>
            <p:nvPr/>
          </p:nvGrpSpPr>
          <p:grpSpPr bwMode="auto">
            <a:xfrm>
              <a:off x="1717" y="2701"/>
              <a:ext cx="182" cy="189"/>
              <a:chOff x="1543" y="2355"/>
              <a:chExt cx="182" cy="189"/>
            </a:xfrm>
          </p:grpSpPr>
          <p:sp>
            <p:nvSpPr>
              <p:cNvPr id="11296" name="Oval 30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297" name="Group 31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98" name="Line 32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99" name="Line 33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00" name="Line 34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01" name="Line 35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5" name="Group 36"/>
            <p:cNvGrpSpPr>
              <a:grpSpLocks/>
            </p:cNvGrpSpPr>
            <p:nvPr/>
          </p:nvGrpSpPr>
          <p:grpSpPr bwMode="auto">
            <a:xfrm>
              <a:off x="1469" y="2761"/>
              <a:ext cx="182" cy="189"/>
              <a:chOff x="1543" y="2355"/>
              <a:chExt cx="182" cy="189"/>
            </a:xfrm>
          </p:grpSpPr>
          <p:sp>
            <p:nvSpPr>
              <p:cNvPr id="11290" name="Oval 37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291" name="Group 38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92" name="Line 39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93" name="Line 40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94" name="Line 41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95" name="Line 42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6" name="Group 43"/>
            <p:cNvGrpSpPr>
              <a:grpSpLocks/>
            </p:cNvGrpSpPr>
            <p:nvPr/>
          </p:nvGrpSpPr>
          <p:grpSpPr bwMode="auto">
            <a:xfrm>
              <a:off x="1501" y="2679"/>
              <a:ext cx="182" cy="189"/>
              <a:chOff x="1543" y="2355"/>
              <a:chExt cx="182" cy="189"/>
            </a:xfrm>
          </p:grpSpPr>
          <p:sp>
            <p:nvSpPr>
              <p:cNvPr id="11284" name="Oval 44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285" name="Group 45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86" name="Line 46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7" name="Line 47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8" name="Line 48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9" name="Line 49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7" name="Group 50"/>
            <p:cNvGrpSpPr>
              <a:grpSpLocks/>
            </p:cNvGrpSpPr>
            <p:nvPr/>
          </p:nvGrpSpPr>
          <p:grpSpPr bwMode="auto">
            <a:xfrm>
              <a:off x="1321" y="2314"/>
              <a:ext cx="182" cy="189"/>
              <a:chOff x="1543" y="2355"/>
              <a:chExt cx="182" cy="189"/>
            </a:xfrm>
          </p:grpSpPr>
          <p:sp>
            <p:nvSpPr>
              <p:cNvPr id="11278" name="Oval 51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279" name="Group 52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80" name="Line 53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1" name="Line 54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2" name="Line 55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3" name="Line 56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</p:grpSp>
      <p:sp>
        <p:nvSpPr>
          <p:cNvPr id="58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 smtClean="0">
                <a:solidFill>
                  <a:srgbClr val="0000FF"/>
                </a:solidFill>
                <a:latin typeface="Trebuchet MS" pitchFamily="34" charset="0"/>
              </a:rPr>
              <a:t>Image Analysis</a:t>
            </a:r>
            <a:r>
              <a:rPr lang="en-US" sz="2400" i="1" dirty="0" smtClean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 smtClean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 measurement, an interpretation or a decision.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938348" y="1488583"/>
            <a:ext cx="2101611" cy="489700"/>
            <a:chOff x="938348" y="1488583"/>
            <a:chExt cx="2101611" cy="489700"/>
          </a:xfrm>
        </p:grpSpPr>
        <p:pic>
          <p:nvPicPr>
            <p:cNvPr id="14" name="Picture 13" descr="Screen Shot 2014-07-30 at 9.29.09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454081">
              <a:off x="2563862" y="1488583"/>
              <a:ext cx="476097" cy="489700"/>
            </a:xfrm>
            <a:prstGeom prst="rect">
              <a:avLst/>
            </a:prstGeom>
          </p:spPr>
        </p:pic>
        <p:pic>
          <p:nvPicPr>
            <p:cNvPr id="54" name="Picture 53" descr="Screen Shot 2014-07-30 at 9.29.09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15913">
              <a:off x="945149" y="1494111"/>
              <a:ext cx="476097" cy="489700"/>
            </a:xfrm>
            <a:prstGeom prst="rect">
              <a:avLst/>
            </a:prstGeom>
          </p:spPr>
        </p:pic>
      </p:grpSp>
      <p:cxnSp>
        <p:nvCxnSpPr>
          <p:cNvPr id="118" name="Conector recto 117"/>
          <p:cNvCxnSpPr>
            <a:endCxn id="18470" idx="1"/>
          </p:cNvCxnSpPr>
          <p:nvPr/>
        </p:nvCxnSpPr>
        <p:spPr>
          <a:xfrm>
            <a:off x="5029200" y="1676400"/>
            <a:ext cx="2209800" cy="2100"/>
          </a:xfrm>
          <a:prstGeom prst="line">
            <a:avLst/>
          </a:prstGeom>
          <a:ln w="9525" cap="flat" cmpd="sng" algn="ctr">
            <a:solidFill>
              <a:schemeClr val="accent2">
                <a:shade val="95000"/>
                <a:satMod val="10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Conector recto de flecha 102"/>
          <p:cNvCxnSpPr>
            <a:stCxn id="18440" idx="2"/>
            <a:endCxn id="18441" idx="0"/>
          </p:cNvCxnSpPr>
          <p:nvPr/>
        </p:nvCxnSpPr>
        <p:spPr>
          <a:xfrm rot="5400000">
            <a:off x="4812506" y="5144294"/>
            <a:ext cx="409575" cy="15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4319588" y="5103813"/>
            <a:ext cx="3757612" cy="1452562"/>
            <a:chOff x="4319588" y="5103813"/>
            <a:chExt cx="3757612" cy="1452562"/>
          </a:xfrm>
        </p:grpSpPr>
        <p:cxnSp>
          <p:nvCxnSpPr>
            <p:cNvPr id="111" name="Conector recto de flecha 110"/>
            <p:cNvCxnSpPr/>
            <p:nvPr/>
          </p:nvCxnSpPr>
          <p:spPr>
            <a:xfrm rot="5400000">
              <a:off x="4768850" y="6088063"/>
              <a:ext cx="473075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41" name="Rectangle 7"/>
            <p:cNvSpPr>
              <a:spLocks noChangeArrowheads="1"/>
            </p:cNvSpPr>
            <p:nvPr/>
          </p:nvSpPr>
          <p:spPr bwMode="auto">
            <a:xfrm>
              <a:off x="4319588" y="53498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5. Clasification</a:t>
              </a:r>
            </a:p>
          </p:txBody>
        </p:sp>
        <p:sp>
          <p:nvSpPr>
            <p:cNvPr id="18449" name="Rectángulo 109"/>
            <p:cNvSpPr>
              <a:spLocks noChangeArrowheads="1"/>
            </p:cNvSpPr>
            <p:nvPr/>
          </p:nvSpPr>
          <p:spPr bwMode="auto">
            <a:xfrm>
              <a:off x="4419600" y="6248400"/>
              <a:ext cx="1144588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“premium”</a:t>
              </a:r>
              <a:endParaRPr lang="es-ES_tradnl" sz="1400"/>
            </a:p>
          </p:txBody>
        </p:sp>
        <p:cxnSp>
          <p:nvCxnSpPr>
            <p:cNvPr id="121" name="Conector recto 120"/>
            <p:cNvCxnSpPr/>
            <p:nvPr/>
          </p:nvCxnSpPr>
          <p:spPr>
            <a:xfrm>
              <a:off x="5029200" y="5103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aphicFrame>
        <p:nvGraphicFramePr>
          <p:cNvPr id="112" name="Tabla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306550"/>
              </p:ext>
            </p:extLst>
          </p:nvPr>
        </p:nvGraphicFramePr>
        <p:xfrm>
          <a:off x="6629400" y="4983163"/>
          <a:ext cx="1981200" cy="1263652"/>
        </p:xfrm>
        <a:graphic>
          <a:graphicData uri="http://schemas.openxmlformats.org/drawingml/2006/table">
            <a:tbl>
              <a:tblPr/>
              <a:tblGrid>
                <a:gridCol w="1143000"/>
                <a:gridCol w="838200"/>
              </a:tblGrid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Feature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Intensity</a:t>
                      </a:r>
                      <a:r>
                        <a:rPr kumimoji="0" lang="es-ES_tradnl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 (</a:t>
                      </a:r>
                      <a:r>
                        <a:rPr kumimoji="0" lang="es-ES_tradnl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Yellow</a:t>
                      </a:r>
                      <a:r>
                        <a:rPr kumimoji="0" lang="es-ES_tradnl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0.9875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# spots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542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  <a:tr h="31591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4319588" y="2805113"/>
            <a:ext cx="3778250" cy="1919287"/>
            <a:chOff x="4319588" y="2805113"/>
            <a:chExt cx="3778250" cy="1919287"/>
          </a:xfrm>
        </p:grpSpPr>
        <p:cxnSp>
          <p:nvCxnSpPr>
            <p:cNvPr id="119" name="Conector recto 118"/>
            <p:cNvCxnSpPr/>
            <p:nvPr/>
          </p:nvCxnSpPr>
          <p:spPr>
            <a:xfrm>
              <a:off x="5029200" y="2944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39" name="Rectangle 5"/>
            <p:cNvSpPr>
              <a:spLocks noChangeArrowheads="1"/>
            </p:cNvSpPr>
            <p:nvPr/>
          </p:nvSpPr>
          <p:spPr bwMode="auto">
            <a:xfrm>
              <a:off x="4319588" y="32162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3. Segmentation</a:t>
              </a:r>
            </a:p>
          </p:txBody>
        </p:sp>
        <p:cxnSp>
          <p:nvCxnSpPr>
            <p:cNvPr id="99" name="Conector recto de flecha 98"/>
            <p:cNvCxnSpPr>
              <a:stCxn id="18442" idx="2"/>
              <a:endCxn id="18439" idx="0"/>
            </p:cNvCxnSpPr>
            <p:nvPr/>
          </p:nvCxnSpPr>
          <p:spPr>
            <a:xfrm rot="5400000">
              <a:off x="4810919" y="3010694"/>
              <a:ext cx="412750" cy="158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2" name="Imagen 36" descr="peraseg.jp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239000" y="35814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5"/>
          <p:cNvGrpSpPr/>
          <p:nvPr/>
        </p:nvGrpSpPr>
        <p:grpSpPr>
          <a:xfrm>
            <a:off x="609600" y="2971800"/>
            <a:ext cx="6756400" cy="3683042"/>
            <a:chOff x="609600" y="2971800"/>
            <a:chExt cx="6756400" cy="3683042"/>
          </a:xfrm>
        </p:grpSpPr>
        <p:cxnSp>
          <p:nvCxnSpPr>
            <p:cNvPr id="49" name="Conector recto 48"/>
            <p:cNvCxnSpPr/>
            <p:nvPr/>
          </p:nvCxnSpPr>
          <p:spPr>
            <a:xfrm>
              <a:off x="1955800" y="4021138"/>
              <a:ext cx="2133600" cy="17462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Conector recto 119"/>
            <p:cNvCxnSpPr/>
            <p:nvPr/>
          </p:nvCxnSpPr>
          <p:spPr>
            <a:xfrm>
              <a:off x="5029200" y="4037013"/>
              <a:ext cx="2336800" cy="269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40" name="Rectangle 6"/>
            <p:cNvSpPr>
              <a:spLocks noChangeArrowheads="1"/>
            </p:cNvSpPr>
            <p:nvPr/>
          </p:nvSpPr>
          <p:spPr bwMode="auto">
            <a:xfrm>
              <a:off x="4319588" y="4283075"/>
              <a:ext cx="1395412" cy="6572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 dirty="0">
                  <a:solidFill>
                    <a:srgbClr val="0000C0"/>
                  </a:solidFill>
                  <a:latin typeface="Trebuchet MS" charset="0"/>
                </a:rPr>
                <a:t>4. Feature </a:t>
              </a:r>
            </a:p>
            <a:p>
              <a:pPr algn="ctr" eaLnBrk="0" hangingPunct="0"/>
              <a:r>
                <a:rPr lang="es-ES_tradnl" sz="1200" b="1" i="1" dirty="0" err="1" smtClean="0">
                  <a:solidFill>
                    <a:srgbClr val="0000C0"/>
                  </a:solidFill>
                  <a:latin typeface="Trebuchet MS" charset="0"/>
                </a:rPr>
                <a:t>Extraction</a:t>
              </a:r>
              <a:endParaRPr lang="en-GB" sz="1200" b="1" i="1" dirty="0">
                <a:solidFill>
                  <a:srgbClr val="0000C0"/>
                </a:solidFill>
                <a:latin typeface="Trebuchet MS" charset="0"/>
              </a:endParaRPr>
            </a:p>
          </p:txBody>
        </p:sp>
        <p:cxnSp>
          <p:nvCxnSpPr>
            <p:cNvPr id="101" name="Conector recto de flecha 100"/>
            <p:cNvCxnSpPr>
              <a:stCxn id="18439" idx="2"/>
              <a:endCxn id="18440" idx="0"/>
            </p:cNvCxnSpPr>
            <p:nvPr/>
          </p:nvCxnSpPr>
          <p:spPr>
            <a:xfrm rot="5400000">
              <a:off x="4780756" y="4045744"/>
              <a:ext cx="473075" cy="158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3" name="Imagen 37" descr="peras.jp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09600" y="3378242"/>
              <a:ext cx="2590800" cy="327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74" name="Rectángulo 90"/>
            <p:cNvSpPr>
              <a:spLocks noChangeArrowheads="1"/>
            </p:cNvSpPr>
            <p:nvPr/>
          </p:nvSpPr>
          <p:spPr bwMode="auto">
            <a:xfrm>
              <a:off x="1219200" y="3502025"/>
              <a:ext cx="20748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 dirty="0">
                  <a:solidFill>
                    <a:srgbClr val="0000C0"/>
                  </a:solidFill>
                  <a:latin typeface="Trebuchet MS" charset="0"/>
                </a:rPr>
                <a:t>R              G              B  </a:t>
              </a:r>
              <a:endParaRPr lang="es-ES_tradnl" sz="1400" dirty="0"/>
            </a:p>
          </p:txBody>
        </p:sp>
        <p:sp>
          <p:nvSpPr>
            <p:cNvPr id="18475" name="Rectángulo 90"/>
            <p:cNvSpPr>
              <a:spLocks noChangeArrowheads="1"/>
            </p:cNvSpPr>
            <p:nvPr/>
          </p:nvSpPr>
          <p:spPr bwMode="auto">
            <a:xfrm>
              <a:off x="1295400" y="4645025"/>
              <a:ext cx="201612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 dirty="0">
                  <a:solidFill>
                    <a:srgbClr val="0000C0"/>
                  </a:solidFill>
                  <a:latin typeface="Trebuchet MS" charset="0"/>
                </a:rPr>
                <a:t>H             S              V  </a:t>
              </a:r>
              <a:endParaRPr lang="es-ES_tradnl" sz="1400" dirty="0"/>
            </a:p>
          </p:txBody>
        </p:sp>
        <p:sp>
          <p:nvSpPr>
            <p:cNvPr id="18476" name="Rectángulo 90"/>
            <p:cNvSpPr>
              <a:spLocks noChangeArrowheads="1"/>
            </p:cNvSpPr>
            <p:nvPr/>
          </p:nvSpPr>
          <p:spPr bwMode="auto">
            <a:xfrm>
              <a:off x="1219200" y="5715000"/>
              <a:ext cx="21129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L*             a*            b*  </a:t>
              </a:r>
              <a:endParaRPr lang="es-ES_tradnl" sz="1400"/>
            </a:p>
          </p:txBody>
        </p:sp>
        <p:cxnSp>
          <p:nvCxnSpPr>
            <p:cNvPr id="44" name="Conector angular 43"/>
            <p:cNvCxnSpPr>
              <a:endCxn id="18440" idx="1"/>
            </p:cNvCxnSpPr>
            <p:nvPr/>
          </p:nvCxnSpPr>
          <p:spPr>
            <a:xfrm rot="5400000">
              <a:off x="3854450" y="3436938"/>
              <a:ext cx="1639888" cy="709612"/>
            </a:xfrm>
            <a:prstGeom prst="bentConnector4">
              <a:avLst>
                <a:gd name="adj1" fmla="val -1839"/>
                <a:gd name="adj2" fmla="val 132215"/>
              </a:avLst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78" name="Rectángulo 90"/>
            <p:cNvSpPr>
              <a:spLocks noChangeArrowheads="1"/>
            </p:cNvSpPr>
            <p:nvPr/>
          </p:nvSpPr>
          <p:spPr bwMode="auto">
            <a:xfrm>
              <a:off x="5857875" y="3733800"/>
              <a:ext cx="100012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geometry</a:t>
              </a:r>
              <a:endParaRPr lang="es-ES_tradnl" sz="1400"/>
            </a:p>
          </p:txBody>
        </p:sp>
        <p:sp>
          <p:nvSpPr>
            <p:cNvPr id="18479" name="Rectángulo 90"/>
            <p:cNvSpPr>
              <a:spLocks noChangeArrowheads="1"/>
            </p:cNvSpPr>
            <p:nvPr/>
          </p:nvSpPr>
          <p:spPr bwMode="auto">
            <a:xfrm>
              <a:off x="3200400" y="3733800"/>
              <a:ext cx="62230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color</a:t>
              </a:r>
              <a:endParaRPr lang="es-ES_tradnl" sz="140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36588" y="0"/>
            <a:ext cx="2652712" cy="1384300"/>
            <a:chOff x="636588" y="0"/>
            <a:chExt cx="2652712" cy="1384300"/>
          </a:xfrm>
        </p:grpSpPr>
        <p:sp>
          <p:nvSpPr>
            <p:cNvPr id="18434" name="Rectangle 42"/>
            <p:cNvSpPr>
              <a:spLocks noChangeArrowheads="1"/>
            </p:cNvSpPr>
            <p:nvPr/>
          </p:nvSpPr>
          <p:spPr bwMode="auto">
            <a:xfrm>
              <a:off x="636588" y="152400"/>
              <a:ext cx="2652712" cy="1231900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GB" sz="1200" b="1" i="1">
                <a:solidFill>
                  <a:srgbClr val="0000C0"/>
                </a:solidFill>
                <a:latin typeface="Trebuchet MS" charset="0"/>
              </a:endParaRPr>
            </a:p>
          </p:txBody>
        </p:sp>
        <p:sp>
          <p:nvSpPr>
            <p:cNvPr id="18480" name="Rectangle 42"/>
            <p:cNvSpPr>
              <a:spLocks noChangeArrowheads="1"/>
            </p:cNvSpPr>
            <p:nvPr/>
          </p:nvSpPr>
          <p:spPr bwMode="auto">
            <a:xfrm>
              <a:off x="649288" y="0"/>
              <a:ext cx="1598612" cy="593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1. Image Acqusition</a:t>
              </a:r>
            </a:p>
          </p:txBody>
        </p:sp>
        <p:sp>
          <p:nvSpPr>
            <p:cNvPr id="50" name="Rectángulo redondeado 49"/>
            <p:cNvSpPr/>
            <p:nvPr/>
          </p:nvSpPr>
          <p:spPr>
            <a:xfrm>
              <a:off x="1346200" y="838200"/>
              <a:ext cx="1168400" cy="254000"/>
            </a:xfrm>
            <a:prstGeom prst="roundRect">
              <a:avLst/>
            </a:prstGeom>
            <a:solidFill>
              <a:srgbClr val="7F7F7F"/>
            </a:solidFill>
            <a:scene3d>
              <a:camera prst="orthographicFront">
                <a:rot lat="2400000" lon="0" rev="0"/>
              </a:camera>
              <a:lightRig rig="threePt" dir="t"/>
            </a:scene3d>
            <a:sp3d extrusionH="381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/>
            </a:p>
          </p:txBody>
        </p:sp>
        <p:sp>
          <p:nvSpPr>
            <p:cNvPr id="52" name="Elipse 51"/>
            <p:cNvSpPr/>
            <p:nvPr/>
          </p:nvSpPr>
          <p:spPr>
            <a:xfrm>
              <a:off x="1727200" y="1054100"/>
              <a:ext cx="393700" cy="254000"/>
            </a:xfrm>
            <a:prstGeom prst="ellipse">
              <a:avLst/>
            </a:prstGeom>
            <a:solidFill>
              <a:srgbClr val="7F7F7F"/>
            </a:solidFill>
            <a:scene3d>
              <a:camera prst="orthographicFront">
                <a:rot lat="4200000" lon="0" rev="0"/>
              </a:camera>
              <a:lightRig rig="threePt" dir="t"/>
            </a:scene3d>
            <a:sp3d extrusionH="254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70000" y="1206500"/>
            <a:ext cx="1333500" cy="647700"/>
            <a:chOff x="1270000" y="1206500"/>
            <a:chExt cx="1333500" cy="647700"/>
          </a:xfrm>
        </p:grpSpPr>
        <p:cxnSp>
          <p:nvCxnSpPr>
            <p:cNvPr id="85" name="Conector recto 84"/>
            <p:cNvCxnSpPr/>
            <p:nvPr/>
          </p:nvCxnSpPr>
          <p:spPr>
            <a:xfrm rot="16200000" flipH="1">
              <a:off x="2032000" y="1282700"/>
              <a:ext cx="635000" cy="5080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/>
            <p:cNvCxnSpPr/>
            <p:nvPr/>
          </p:nvCxnSpPr>
          <p:spPr>
            <a:xfrm rot="5400000">
              <a:off x="1174750" y="1301750"/>
              <a:ext cx="647700" cy="4572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3276600" y="762000"/>
            <a:ext cx="4821238" cy="2743200"/>
            <a:chOff x="3276600" y="762000"/>
            <a:chExt cx="4821238" cy="2743200"/>
          </a:xfrm>
        </p:grpSpPr>
        <p:sp>
          <p:nvSpPr>
            <p:cNvPr id="18442" name="Rectangle 42"/>
            <p:cNvSpPr>
              <a:spLocks noChangeArrowheads="1"/>
            </p:cNvSpPr>
            <p:nvPr/>
          </p:nvSpPr>
          <p:spPr bwMode="auto">
            <a:xfrm>
              <a:off x="4319588" y="2209800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2. Preprocessing</a:t>
              </a:r>
            </a:p>
          </p:txBody>
        </p:sp>
        <p:cxnSp>
          <p:nvCxnSpPr>
            <p:cNvPr id="93" name="Conector angular 92"/>
            <p:cNvCxnSpPr>
              <a:endCxn id="18442" idx="0"/>
            </p:cNvCxnSpPr>
            <p:nvPr/>
          </p:nvCxnSpPr>
          <p:spPr>
            <a:xfrm>
              <a:off x="3276600" y="762000"/>
              <a:ext cx="1741488" cy="1447800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1" name="Imagen 34" descr="pera.jp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239000" y="23622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8470" name="Imagen 33" descr="pera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39000" y="1143000"/>
            <a:ext cx="85883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Rectangle 10"/>
          <p:cNvSpPr>
            <a:spLocks noChangeArrowheads="1"/>
          </p:cNvSpPr>
          <p:nvPr/>
        </p:nvSpPr>
        <p:spPr bwMode="auto">
          <a:xfrm>
            <a:off x="271628" y="4478025"/>
            <a:ext cx="3409950" cy="227733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grpSp>
        <p:nvGrpSpPr>
          <p:cNvPr id="12" name="Group 11"/>
          <p:cNvGrpSpPr/>
          <p:nvPr/>
        </p:nvGrpSpPr>
        <p:grpSpPr>
          <a:xfrm>
            <a:off x="1386666" y="1767757"/>
            <a:ext cx="1196593" cy="716046"/>
            <a:chOff x="1386666" y="1767757"/>
            <a:chExt cx="1196593" cy="716046"/>
          </a:xfrm>
        </p:grpSpPr>
        <p:pic>
          <p:nvPicPr>
            <p:cNvPr id="47" name="Picture 128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 rot="5964272">
              <a:off x="1636198" y="1854415"/>
              <a:ext cx="706592" cy="53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Rectangle 10"/>
            <p:cNvSpPr/>
            <p:nvPr/>
          </p:nvSpPr>
          <p:spPr>
            <a:xfrm>
              <a:off x="1386666" y="2362853"/>
              <a:ext cx="1196593" cy="120950"/>
            </a:xfrm>
            <a:prstGeom prst="rect">
              <a:avLst/>
            </a:prstGeom>
            <a:solidFill>
              <a:srgbClr val="B3B3B3"/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6448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930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 smtClean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 smtClean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 smtClean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7649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9313" y="3014663"/>
            <a:ext cx="3382962" cy="254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267200" y="3014663"/>
            <a:ext cx="4117975" cy="2541587"/>
            <a:chOff x="2688" y="1809"/>
            <a:chExt cx="2594" cy="1601"/>
          </a:xfrm>
        </p:grpSpPr>
        <p:pic>
          <p:nvPicPr>
            <p:cNvPr id="1024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151" y="1809"/>
              <a:ext cx="2131" cy="1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47" name="Line 6"/>
            <p:cNvSpPr>
              <a:spLocks noChangeShapeType="1"/>
            </p:cNvSpPr>
            <p:nvPr/>
          </p:nvSpPr>
          <p:spPr bwMode="auto">
            <a:xfrm>
              <a:off x="2688" y="2616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058357" y="5663754"/>
            <a:ext cx="5270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   [ OUTPUT ]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4" name="Action Button: Forward or Next 3">
            <a:hlinkClick r:id="rId5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930" grpId="0" autoUpdateAnimBg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143125" y="3252789"/>
            <a:ext cx="3776666" cy="1557338"/>
            <a:chOff x="1350" y="2049"/>
            <a:chExt cx="2379" cy="981"/>
          </a:xfrm>
        </p:grpSpPr>
        <p:sp>
          <p:nvSpPr>
            <p:cNvPr id="13341" name="Line 4"/>
            <p:cNvSpPr>
              <a:spLocks noChangeShapeType="1"/>
            </p:cNvSpPr>
            <p:nvPr/>
          </p:nvSpPr>
          <p:spPr bwMode="auto">
            <a:xfrm>
              <a:off x="1353" y="2158"/>
              <a:ext cx="814" cy="0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42" name="Text Box 5"/>
            <p:cNvSpPr txBox="1">
              <a:spLocks noChangeArrowheads="1"/>
            </p:cNvSpPr>
            <p:nvPr/>
          </p:nvSpPr>
          <p:spPr bwMode="auto">
            <a:xfrm>
              <a:off x="2283" y="2049"/>
              <a:ext cx="1446" cy="213"/>
            </a:xfrm>
            <a:prstGeom prst="rect">
              <a:avLst/>
            </a:prstGeom>
            <a:noFill/>
            <a:ln w="9525">
              <a:solidFill>
                <a:srgbClr val="FF9966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600" dirty="0" smtClean="0">
                  <a:solidFill>
                    <a:srgbClr val="0000FF"/>
                  </a:solidFill>
                  <a:latin typeface="Trebuchet MS" pitchFamily="34" charset="0"/>
                </a:rPr>
                <a:t>HEARTBEAT </a:t>
              </a:r>
              <a:r>
                <a:rPr lang="es-ES" sz="1600" dirty="0">
                  <a:solidFill>
                    <a:srgbClr val="0000FF"/>
                  </a:solidFill>
                  <a:latin typeface="Trebuchet MS" pitchFamily="34" charset="0"/>
                </a:rPr>
                <a:t>= 165 </a:t>
              </a:r>
              <a:r>
                <a:rPr lang="es-ES" sz="1600" dirty="0" err="1" smtClean="0">
                  <a:solidFill>
                    <a:srgbClr val="0000FF"/>
                  </a:solidFill>
                  <a:latin typeface="Trebuchet MS" pitchFamily="34" charset="0"/>
                </a:rPr>
                <a:t>bpm</a:t>
              </a:r>
              <a:endParaRPr lang="es-ES" sz="1600" dirty="0">
                <a:solidFill>
                  <a:srgbClr val="0000FF"/>
                </a:solidFill>
                <a:latin typeface="Trebuchet MS" pitchFamily="34" charset="0"/>
              </a:endParaRPr>
            </a:p>
          </p:txBody>
        </p:sp>
        <p:sp>
          <p:nvSpPr>
            <p:cNvPr id="13343" name="Line 6"/>
            <p:cNvSpPr>
              <a:spLocks noChangeShapeType="1"/>
            </p:cNvSpPr>
            <p:nvPr/>
          </p:nvSpPr>
          <p:spPr bwMode="auto">
            <a:xfrm>
              <a:off x="1350" y="2542"/>
              <a:ext cx="814" cy="0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44" name="Text Box 7"/>
            <p:cNvSpPr txBox="1">
              <a:spLocks noChangeArrowheads="1"/>
            </p:cNvSpPr>
            <p:nvPr/>
          </p:nvSpPr>
          <p:spPr bwMode="auto">
            <a:xfrm>
              <a:off x="2280" y="2433"/>
              <a:ext cx="922" cy="213"/>
            </a:xfrm>
            <a:prstGeom prst="rect">
              <a:avLst/>
            </a:prstGeom>
            <a:noFill/>
            <a:ln w="9525">
              <a:solidFill>
                <a:srgbClr val="FF9966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600" dirty="0" smtClean="0">
                  <a:solidFill>
                    <a:srgbClr val="0000FF"/>
                  </a:solidFill>
                  <a:latin typeface="Trebuchet MS" pitchFamily="34" charset="0"/>
                </a:rPr>
                <a:t>AGE </a:t>
              </a:r>
              <a:r>
                <a:rPr lang="es-ES" sz="1600" dirty="0">
                  <a:solidFill>
                    <a:srgbClr val="0000FF"/>
                  </a:solidFill>
                  <a:latin typeface="Trebuchet MS" pitchFamily="34" charset="0"/>
                </a:rPr>
                <a:t>= 45 </a:t>
              </a:r>
              <a:r>
                <a:rPr lang="es-ES" sz="1600" dirty="0" err="1" smtClean="0">
                  <a:solidFill>
                    <a:srgbClr val="0000FF"/>
                  </a:solidFill>
                  <a:latin typeface="Trebuchet MS" pitchFamily="34" charset="0"/>
                </a:rPr>
                <a:t>year</a:t>
              </a:r>
              <a:endParaRPr lang="es-ES" sz="1600" dirty="0">
                <a:solidFill>
                  <a:srgbClr val="0000FF"/>
                </a:solidFill>
                <a:latin typeface="Trebuchet MS" pitchFamily="34" charset="0"/>
              </a:endParaRPr>
            </a:p>
          </p:txBody>
        </p:sp>
        <p:sp>
          <p:nvSpPr>
            <p:cNvPr id="13345" name="Line 8"/>
            <p:cNvSpPr>
              <a:spLocks noChangeShapeType="1"/>
            </p:cNvSpPr>
            <p:nvPr/>
          </p:nvSpPr>
          <p:spPr bwMode="auto">
            <a:xfrm>
              <a:off x="1356" y="2926"/>
              <a:ext cx="814" cy="0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46" name="Text Box 9"/>
            <p:cNvSpPr txBox="1">
              <a:spLocks noChangeArrowheads="1"/>
            </p:cNvSpPr>
            <p:nvPr/>
          </p:nvSpPr>
          <p:spPr bwMode="auto">
            <a:xfrm>
              <a:off x="2286" y="2817"/>
              <a:ext cx="533" cy="213"/>
            </a:xfrm>
            <a:prstGeom prst="rect">
              <a:avLst/>
            </a:prstGeom>
            <a:noFill/>
            <a:ln w="9525">
              <a:solidFill>
                <a:srgbClr val="FF9966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600" dirty="0" smtClean="0">
                  <a:solidFill>
                    <a:srgbClr val="0000FF"/>
                  </a:solidFill>
                  <a:latin typeface="Trebuchet MS" pitchFamily="34" charset="0"/>
                </a:rPr>
                <a:t>SEX </a:t>
              </a:r>
              <a:r>
                <a:rPr lang="es-ES" sz="1600" dirty="0">
                  <a:solidFill>
                    <a:srgbClr val="0000FF"/>
                  </a:solidFill>
                  <a:latin typeface="Trebuchet MS" pitchFamily="34" charset="0"/>
                </a:rPr>
                <a:t>= F</a:t>
              </a: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6789734" y="3279775"/>
            <a:ext cx="1792286" cy="1611313"/>
            <a:chOff x="4277" y="2066"/>
            <a:chExt cx="1129" cy="1015"/>
          </a:xfrm>
        </p:grpSpPr>
        <p:sp>
          <p:nvSpPr>
            <p:cNvPr id="13339" name="AutoShape 11"/>
            <p:cNvSpPr>
              <a:spLocks/>
            </p:cNvSpPr>
            <p:nvPr/>
          </p:nvSpPr>
          <p:spPr bwMode="auto">
            <a:xfrm>
              <a:off x="4277" y="2066"/>
              <a:ext cx="128" cy="1015"/>
            </a:xfrm>
            <a:prstGeom prst="rightBrace">
              <a:avLst>
                <a:gd name="adj1" fmla="val 66081"/>
                <a:gd name="adj2" fmla="val 50000"/>
              </a:avLst>
            </a:prstGeom>
            <a:noFill/>
            <a:ln w="28575">
              <a:solidFill>
                <a:srgbClr val="CCE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13340" name="Text Box 12"/>
            <p:cNvSpPr txBox="1">
              <a:spLocks noChangeArrowheads="1"/>
            </p:cNvSpPr>
            <p:nvPr/>
          </p:nvSpPr>
          <p:spPr bwMode="auto">
            <a:xfrm>
              <a:off x="4590" y="2469"/>
              <a:ext cx="81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600" dirty="0" smtClean="0">
                  <a:latin typeface="Trebuchet MS" pitchFamily="34" charset="0"/>
                </a:rPr>
                <a:t>ALARM = </a:t>
              </a:r>
              <a:r>
                <a:rPr lang="es-ES" sz="1600" dirty="0" smtClean="0">
                  <a:solidFill>
                    <a:srgbClr val="FF0000"/>
                  </a:solidFill>
                  <a:latin typeface="Trebuchet MS" pitchFamily="34" charset="0"/>
                </a:rPr>
                <a:t>ON</a:t>
              </a:r>
              <a:endParaRPr lang="es-ES" sz="1600" dirty="0">
                <a:solidFill>
                  <a:srgbClr val="FF0000"/>
                </a:solidFill>
                <a:latin typeface="Trebuchet MS" pitchFamily="34" charset="0"/>
              </a:endParaRPr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671513" y="2619375"/>
            <a:ext cx="1177925" cy="3325813"/>
            <a:chOff x="423" y="1650"/>
            <a:chExt cx="742" cy="2095"/>
          </a:xfrm>
        </p:grpSpPr>
        <p:pic>
          <p:nvPicPr>
            <p:cNvPr id="13336" name="Picture 14" descr="BD00017_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23" y="1650"/>
              <a:ext cx="742" cy="20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37" name="Freeform 15"/>
            <p:cNvSpPr>
              <a:spLocks/>
            </p:cNvSpPr>
            <p:nvPr/>
          </p:nvSpPr>
          <p:spPr bwMode="auto">
            <a:xfrm>
              <a:off x="1013" y="2367"/>
              <a:ext cx="58" cy="57"/>
            </a:xfrm>
            <a:custGeom>
              <a:avLst/>
              <a:gdLst>
                <a:gd name="T0" fmla="*/ 37 w 58"/>
                <a:gd name="T1" fmla="*/ 0 h 57"/>
                <a:gd name="T2" fmla="*/ 57 w 58"/>
                <a:gd name="T3" fmla="*/ 32 h 57"/>
                <a:gd name="T4" fmla="*/ 31 w 58"/>
                <a:gd name="T5" fmla="*/ 54 h 57"/>
                <a:gd name="T6" fmla="*/ 0 w 58"/>
                <a:gd name="T7" fmla="*/ 53 h 5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"/>
                <a:gd name="T13" fmla="*/ 0 h 57"/>
                <a:gd name="T14" fmla="*/ 58 w 58"/>
                <a:gd name="T15" fmla="*/ 57 h 5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" h="57">
                  <a:moveTo>
                    <a:pt x="37" y="0"/>
                  </a:moveTo>
                  <a:cubicBezTo>
                    <a:pt x="48" y="11"/>
                    <a:pt x="58" y="23"/>
                    <a:pt x="57" y="32"/>
                  </a:cubicBezTo>
                  <a:cubicBezTo>
                    <a:pt x="56" y="41"/>
                    <a:pt x="41" y="51"/>
                    <a:pt x="31" y="54"/>
                  </a:cubicBezTo>
                  <a:cubicBezTo>
                    <a:pt x="21" y="57"/>
                    <a:pt x="6" y="53"/>
                    <a:pt x="0" y="53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38" name="Oval 16"/>
            <p:cNvSpPr>
              <a:spLocks noChangeArrowheads="1"/>
            </p:cNvSpPr>
            <p:nvPr/>
          </p:nvSpPr>
          <p:spPr bwMode="auto">
            <a:xfrm>
              <a:off x="1046" y="2392"/>
              <a:ext cx="27" cy="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CL"/>
            </a:p>
          </p:txBody>
        </p: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1704975" y="3419475"/>
            <a:ext cx="457200" cy="1223963"/>
            <a:chOff x="1074" y="2154"/>
            <a:chExt cx="288" cy="771"/>
          </a:xfrm>
        </p:grpSpPr>
        <p:sp>
          <p:nvSpPr>
            <p:cNvPr id="13333" name="Line 18"/>
            <p:cNvSpPr>
              <a:spLocks noChangeShapeType="1"/>
            </p:cNvSpPr>
            <p:nvPr/>
          </p:nvSpPr>
          <p:spPr bwMode="auto">
            <a:xfrm flipV="1">
              <a:off x="1128" y="2154"/>
              <a:ext cx="228" cy="219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34" name="Line 19"/>
            <p:cNvSpPr>
              <a:spLocks noChangeShapeType="1"/>
            </p:cNvSpPr>
            <p:nvPr/>
          </p:nvSpPr>
          <p:spPr bwMode="auto">
            <a:xfrm>
              <a:off x="1113" y="2430"/>
              <a:ext cx="241" cy="112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35" name="Line 20"/>
            <p:cNvSpPr>
              <a:spLocks noChangeShapeType="1"/>
            </p:cNvSpPr>
            <p:nvPr/>
          </p:nvSpPr>
          <p:spPr bwMode="auto">
            <a:xfrm>
              <a:off x="1074" y="2451"/>
              <a:ext cx="288" cy="474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6" name="Group 21"/>
          <p:cNvGrpSpPr>
            <a:grpSpLocks/>
          </p:cNvGrpSpPr>
          <p:nvPr/>
        </p:nvGrpSpPr>
        <p:grpSpPr bwMode="auto">
          <a:xfrm>
            <a:off x="1544638" y="3638550"/>
            <a:ext cx="250825" cy="349250"/>
            <a:chOff x="973" y="2292"/>
            <a:chExt cx="158" cy="220"/>
          </a:xfrm>
        </p:grpSpPr>
        <p:grpSp>
          <p:nvGrpSpPr>
            <p:cNvPr id="13321" name="Group 22"/>
            <p:cNvGrpSpPr>
              <a:grpSpLocks/>
            </p:cNvGrpSpPr>
            <p:nvPr/>
          </p:nvGrpSpPr>
          <p:grpSpPr bwMode="auto">
            <a:xfrm>
              <a:off x="1023" y="2292"/>
              <a:ext cx="108" cy="212"/>
              <a:chOff x="1023" y="2292"/>
              <a:chExt cx="108" cy="212"/>
            </a:xfrm>
          </p:grpSpPr>
          <p:sp>
            <p:nvSpPr>
              <p:cNvPr id="13328" name="Line 23"/>
              <p:cNvSpPr>
                <a:spLocks noChangeShapeType="1"/>
              </p:cNvSpPr>
              <p:nvPr/>
            </p:nvSpPr>
            <p:spPr bwMode="auto">
              <a:xfrm flipH="1">
                <a:off x="1023" y="2457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29" name="Line 24"/>
              <p:cNvSpPr>
                <a:spLocks noChangeShapeType="1"/>
              </p:cNvSpPr>
              <p:nvPr/>
            </p:nvSpPr>
            <p:spPr bwMode="auto">
              <a:xfrm flipH="1">
                <a:off x="1075" y="2292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30" name="Line 25"/>
              <p:cNvSpPr>
                <a:spLocks noChangeShapeType="1"/>
              </p:cNvSpPr>
              <p:nvPr/>
            </p:nvSpPr>
            <p:spPr bwMode="auto">
              <a:xfrm>
                <a:off x="1068" y="2451"/>
                <a:ext cx="15" cy="49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31" name="Line 26"/>
              <p:cNvSpPr>
                <a:spLocks noChangeShapeType="1"/>
              </p:cNvSpPr>
              <p:nvPr/>
            </p:nvSpPr>
            <p:spPr bwMode="auto">
              <a:xfrm>
                <a:off x="1089" y="2421"/>
                <a:ext cx="42" cy="4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32" name="Line 27"/>
              <p:cNvSpPr>
                <a:spLocks noChangeShapeType="1"/>
              </p:cNvSpPr>
              <p:nvPr/>
            </p:nvSpPr>
            <p:spPr bwMode="auto">
              <a:xfrm flipH="1">
                <a:off x="1090" y="2355"/>
                <a:ext cx="37" cy="2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</p:grpSp>
        <p:grpSp>
          <p:nvGrpSpPr>
            <p:cNvPr id="13322" name="Group 28"/>
            <p:cNvGrpSpPr>
              <a:grpSpLocks/>
            </p:cNvGrpSpPr>
            <p:nvPr/>
          </p:nvGrpSpPr>
          <p:grpSpPr bwMode="auto">
            <a:xfrm flipH="1">
              <a:off x="973" y="2300"/>
              <a:ext cx="108" cy="212"/>
              <a:chOff x="1023" y="2292"/>
              <a:chExt cx="108" cy="212"/>
            </a:xfrm>
          </p:grpSpPr>
          <p:sp>
            <p:nvSpPr>
              <p:cNvPr id="13323" name="Line 29"/>
              <p:cNvSpPr>
                <a:spLocks noChangeShapeType="1"/>
              </p:cNvSpPr>
              <p:nvPr/>
            </p:nvSpPr>
            <p:spPr bwMode="auto">
              <a:xfrm flipH="1">
                <a:off x="1023" y="2457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24" name="Line 30"/>
              <p:cNvSpPr>
                <a:spLocks noChangeShapeType="1"/>
              </p:cNvSpPr>
              <p:nvPr/>
            </p:nvSpPr>
            <p:spPr bwMode="auto">
              <a:xfrm flipH="1">
                <a:off x="1075" y="2292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25" name="Line 31"/>
              <p:cNvSpPr>
                <a:spLocks noChangeShapeType="1"/>
              </p:cNvSpPr>
              <p:nvPr/>
            </p:nvSpPr>
            <p:spPr bwMode="auto">
              <a:xfrm>
                <a:off x="1068" y="2451"/>
                <a:ext cx="15" cy="49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26" name="Line 32"/>
              <p:cNvSpPr>
                <a:spLocks noChangeShapeType="1"/>
              </p:cNvSpPr>
              <p:nvPr/>
            </p:nvSpPr>
            <p:spPr bwMode="auto">
              <a:xfrm>
                <a:off x="1089" y="2421"/>
                <a:ext cx="42" cy="4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27" name="Line 33"/>
              <p:cNvSpPr>
                <a:spLocks noChangeShapeType="1"/>
              </p:cNvSpPr>
              <p:nvPr/>
            </p:nvSpPr>
            <p:spPr bwMode="auto">
              <a:xfrm flipH="1">
                <a:off x="1090" y="2355"/>
                <a:ext cx="37" cy="2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</p:grpSp>
      </p:grpSp>
      <p:sp>
        <p:nvSpPr>
          <p:cNvPr id="34" name="Text Box 2"/>
          <p:cNvSpPr txBox="1">
            <a:spLocks noChangeArrowheads="1"/>
          </p:cNvSpPr>
          <p:nvPr/>
        </p:nvSpPr>
        <p:spPr bwMode="auto">
          <a:xfrm>
            <a:off x="452991" y="604168"/>
            <a:ext cx="821848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 smtClean="0">
                <a:solidFill>
                  <a:srgbClr val="0000FF"/>
                </a:solidFill>
                <a:latin typeface="Trebuchet MS" pitchFamily="34" charset="0"/>
              </a:rPr>
              <a:t>Pattern Recognition</a:t>
            </a:r>
            <a:r>
              <a:rPr lang="en-US" sz="2400" i="1" dirty="0" smtClean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 smtClean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It is the science of making inferences based on data. Usually, it measures an object in order to assign it to a class.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35" name="Action Button: Forward or Next 34">
            <a:hlinkClick r:id="rId4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09600" y="2971800"/>
            <a:ext cx="6756400" cy="3683042"/>
            <a:chOff x="609600" y="2971800"/>
            <a:chExt cx="6756400" cy="3683042"/>
          </a:xfrm>
        </p:grpSpPr>
        <p:cxnSp>
          <p:nvCxnSpPr>
            <p:cNvPr id="49" name="Conector recto 48"/>
            <p:cNvCxnSpPr/>
            <p:nvPr/>
          </p:nvCxnSpPr>
          <p:spPr>
            <a:xfrm>
              <a:off x="1955800" y="4021138"/>
              <a:ext cx="2133600" cy="17462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Conector recto 119"/>
            <p:cNvCxnSpPr/>
            <p:nvPr/>
          </p:nvCxnSpPr>
          <p:spPr>
            <a:xfrm>
              <a:off x="5029200" y="4037013"/>
              <a:ext cx="2336800" cy="269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40" name="Rectangle 6"/>
            <p:cNvSpPr>
              <a:spLocks noChangeArrowheads="1"/>
            </p:cNvSpPr>
            <p:nvPr/>
          </p:nvSpPr>
          <p:spPr bwMode="auto">
            <a:xfrm>
              <a:off x="4319588" y="4283075"/>
              <a:ext cx="1395412" cy="6572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 dirty="0">
                  <a:solidFill>
                    <a:srgbClr val="0000C0"/>
                  </a:solidFill>
                  <a:latin typeface="Trebuchet MS" charset="0"/>
                </a:rPr>
                <a:t>4. Feature </a:t>
              </a:r>
            </a:p>
            <a:p>
              <a:pPr algn="ctr" eaLnBrk="0" hangingPunct="0"/>
              <a:r>
                <a:rPr lang="es-ES_tradnl" sz="1200" b="1" i="1" dirty="0" err="1" smtClean="0">
                  <a:solidFill>
                    <a:srgbClr val="0000C0"/>
                  </a:solidFill>
                  <a:latin typeface="Trebuchet MS" charset="0"/>
                </a:rPr>
                <a:t>Extraction</a:t>
              </a:r>
              <a:endParaRPr lang="en-GB" sz="1200" b="1" i="1" dirty="0">
                <a:solidFill>
                  <a:srgbClr val="0000C0"/>
                </a:solidFill>
                <a:latin typeface="Trebuchet MS" charset="0"/>
              </a:endParaRPr>
            </a:p>
          </p:txBody>
        </p:sp>
        <p:cxnSp>
          <p:nvCxnSpPr>
            <p:cNvPr id="101" name="Conector recto de flecha 100"/>
            <p:cNvCxnSpPr>
              <a:stCxn id="18439" idx="2"/>
              <a:endCxn id="18440" idx="0"/>
            </p:cNvCxnSpPr>
            <p:nvPr/>
          </p:nvCxnSpPr>
          <p:spPr>
            <a:xfrm rot="5400000">
              <a:off x="4780756" y="4045744"/>
              <a:ext cx="473075" cy="158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3" name="Imagen 37" descr="peras.jp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09600" y="3378242"/>
              <a:ext cx="2590800" cy="327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74" name="Rectángulo 90"/>
            <p:cNvSpPr>
              <a:spLocks noChangeArrowheads="1"/>
            </p:cNvSpPr>
            <p:nvPr/>
          </p:nvSpPr>
          <p:spPr bwMode="auto">
            <a:xfrm>
              <a:off x="1219200" y="3502025"/>
              <a:ext cx="20748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 dirty="0">
                  <a:solidFill>
                    <a:srgbClr val="0000C0"/>
                  </a:solidFill>
                  <a:latin typeface="Trebuchet MS" charset="0"/>
                </a:rPr>
                <a:t>R              G              B  </a:t>
              </a:r>
              <a:endParaRPr lang="es-ES_tradnl" sz="1400" dirty="0"/>
            </a:p>
          </p:txBody>
        </p:sp>
        <p:sp>
          <p:nvSpPr>
            <p:cNvPr id="18475" name="Rectángulo 90"/>
            <p:cNvSpPr>
              <a:spLocks noChangeArrowheads="1"/>
            </p:cNvSpPr>
            <p:nvPr/>
          </p:nvSpPr>
          <p:spPr bwMode="auto">
            <a:xfrm>
              <a:off x="1295400" y="4645025"/>
              <a:ext cx="201612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 dirty="0">
                  <a:solidFill>
                    <a:srgbClr val="0000C0"/>
                  </a:solidFill>
                  <a:latin typeface="Trebuchet MS" charset="0"/>
                </a:rPr>
                <a:t>H             S              V  </a:t>
              </a:r>
              <a:endParaRPr lang="es-ES_tradnl" sz="1400" dirty="0"/>
            </a:p>
          </p:txBody>
        </p:sp>
        <p:sp>
          <p:nvSpPr>
            <p:cNvPr id="18476" name="Rectángulo 90"/>
            <p:cNvSpPr>
              <a:spLocks noChangeArrowheads="1"/>
            </p:cNvSpPr>
            <p:nvPr/>
          </p:nvSpPr>
          <p:spPr bwMode="auto">
            <a:xfrm>
              <a:off x="1219200" y="5715000"/>
              <a:ext cx="21129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L*             a*            b*  </a:t>
              </a:r>
              <a:endParaRPr lang="es-ES_tradnl" sz="1400"/>
            </a:p>
          </p:txBody>
        </p:sp>
        <p:cxnSp>
          <p:nvCxnSpPr>
            <p:cNvPr id="44" name="Conector angular 43"/>
            <p:cNvCxnSpPr>
              <a:endCxn id="18440" idx="1"/>
            </p:cNvCxnSpPr>
            <p:nvPr/>
          </p:nvCxnSpPr>
          <p:spPr>
            <a:xfrm rot="5400000">
              <a:off x="3854450" y="3436938"/>
              <a:ext cx="1639888" cy="709612"/>
            </a:xfrm>
            <a:prstGeom prst="bentConnector4">
              <a:avLst>
                <a:gd name="adj1" fmla="val -1839"/>
                <a:gd name="adj2" fmla="val 132215"/>
              </a:avLst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78" name="Rectángulo 90"/>
            <p:cNvSpPr>
              <a:spLocks noChangeArrowheads="1"/>
            </p:cNvSpPr>
            <p:nvPr/>
          </p:nvSpPr>
          <p:spPr bwMode="auto">
            <a:xfrm>
              <a:off x="5857875" y="3733800"/>
              <a:ext cx="100012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geometry</a:t>
              </a:r>
              <a:endParaRPr lang="es-ES_tradnl" sz="1400"/>
            </a:p>
          </p:txBody>
        </p:sp>
        <p:sp>
          <p:nvSpPr>
            <p:cNvPr id="18479" name="Rectángulo 90"/>
            <p:cNvSpPr>
              <a:spLocks noChangeArrowheads="1"/>
            </p:cNvSpPr>
            <p:nvPr/>
          </p:nvSpPr>
          <p:spPr bwMode="auto">
            <a:xfrm>
              <a:off x="3200400" y="3733800"/>
              <a:ext cx="62230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color</a:t>
              </a:r>
              <a:endParaRPr lang="es-ES_tradnl" sz="1400"/>
            </a:p>
          </p:txBody>
        </p:sp>
      </p:grpSp>
      <p:sp>
        <p:nvSpPr>
          <p:cNvPr id="46" name="Rectangle 10"/>
          <p:cNvSpPr>
            <a:spLocks noChangeArrowheads="1"/>
          </p:cNvSpPr>
          <p:nvPr/>
        </p:nvSpPr>
        <p:spPr bwMode="auto">
          <a:xfrm>
            <a:off x="271628" y="4478025"/>
            <a:ext cx="3409950" cy="227733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8" name="Freeform 7"/>
          <p:cNvSpPr/>
          <p:nvPr/>
        </p:nvSpPr>
        <p:spPr>
          <a:xfrm>
            <a:off x="3215043" y="3948197"/>
            <a:ext cx="5912248" cy="2692547"/>
          </a:xfrm>
          <a:custGeom>
            <a:avLst/>
            <a:gdLst>
              <a:gd name="connsiteX0" fmla="*/ 1398174 w 5912248"/>
              <a:gd name="connsiteY0" fmla="*/ 38 h 2692547"/>
              <a:gd name="connsiteX1" fmla="*/ 245253 w 5912248"/>
              <a:gd name="connsiteY1" fmla="*/ 350981 h 2692547"/>
              <a:gd name="connsiteX2" fmla="*/ 11327 w 5912248"/>
              <a:gd name="connsiteY2" fmla="*/ 1219981 h 2692547"/>
              <a:gd name="connsiteX3" fmla="*/ 261962 w 5912248"/>
              <a:gd name="connsiteY3" fmla="*/ 2322943 h 2692547"/>
              <a:gd name="connsiteX4" fmla="*/ 2099952 w 5912248"/>
              <a:gd name="connsiteY4" fmla="*/ 2657174 h 2692547"/>
              <a:gd name="connsiteX5" fmla="*/ 5525297 w 5912248"/>
              <a:gd name="connsiteY5" fmla="*/ 2490058 h 2692547"/>
              <a:gd name="connsiteX6" fmla="*/ 5642260 w 5912248"/>
              <a:gd name="connsiteY6" fmla="*/ 952596 h 2692547"/>
              <a:gd name="connsiteX7" fmla="*/ 3820979 w 5912248"/>
              <a:gd name="connsiteY7" fmla="*/ 902461 h 2692547"/>
              <a:gd name="connsiteX8" fmla="*/ 3319709 w 5912248"/>
              <a:gd name="connsiteY8" fmla="*/ 367692 h 2692547"/>
              <a:gd name="connsiteX9" fmla="*/ 1398174 w 5912248"/>
              <a:gd name="connsiteY9" fmla="*/ 38 h 2692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12248" h="2692547">
                <a:moveTo>
                  <a:pt x="1398174" y="38"/>
                </a:moveTo>
                <a:cubicBezTo>
                  <a:pt x="885765" y="-2747"/>
                  <a:pt x="476394" y="147657"/>
                  <a:pt x="245253" y="350981"/>
                </a:cubicBezTo>
                <a:cubicBezTo>
                  <a:pt x="14112" y="554305"/>
                  <a:pt x="8542" y="891321"/>
                  <a:pt x="11327" y="1219981"/>
                </a:cubicBezTo>
                <a:cubicBezTo>
                  <a:pt x="14112" y="1548641"/>
                  <a:pt x="-86142" y="2083411"/>
                  <a:pt x="261962" y="2322943"/>
                </a:cubicBezTo>
                <a:cubicBezTo>
                  <a:pt x="610066" y="2562475"/>
                  <a:pt x="1222730" y="2629322"/>
                  <a:pt x="2099952" y="2657174"/>
                </a:cubicBezTo>
                <a:cubicBezTo>
                  <a:pt x="2977174" y="2685026"/>
                  <a:pt x="4934912" y="2774154"/>
                  <a:pt x="5525297" y="2490058"/>
                </a:cubicBezTo>
                <a:cubicBezTo>
                  <a:pt x="6115682" y="2205962"/>
                  <a:pt x="5926313" y="1217195"/>
                  <a:pt x="5642260" y="952596"/>
                </a:cubicBezTo>
                <a:cubicBezTo>
                  <a:pt x="5358207" y="687997"/>
                  <a:pt x="4208071" y="999945"/>
                  <a:pt x="3820979" y="902461"/>
                </a:cubicBezTo>
                <a:cubicBezTo>
                  <a:pt x="3433887" y="804977"/>
                  <a:pt x="3717940" y="520881"/>
                  <a:pt x="3319709" y="367692"/>
                </a:cubicBezTo>
                <a:cubicBezTo>
                  <a:pt x="2921478" y="214503"/>
                  <a:pt x="1910583" y="2823"/>
                  <a:pt x="1398174" y="38"/>
                </a:cubicBezTo>
                <a:close/>
              </a:path>
            </a:pathLst>
          </a:custGeom>
          <a:solidFill>
            <a:srgbClr val="FF6600">
              <a:alpha val="4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938348" y="1488583"/>
            <a:ext cx="2101611" cy="489700"/>
            <a:chOff x="938348" y="1488583"/>
            <a:chExt cx="2101611" cy="489700"/>
          </a:xfrm>
        </p:grpSpPr>
        <p:pic>
          <p:nvPicPr>
            <p:cNvPr id="14" name="Picture 13" descr="Screen Shot 2014-07-30 at 9.29.09 A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454081">
              <a:off x="2563862" y="1488583"/>
              <a:ext cx="476097" cy="489700"/>
            </a:xfrm>
            <a:prstGeom prst="rect">
              <a:avLst/>
            </a:prstGeom>
          </p:spPr>
        </p:pic>
        <p:pic>
          <p:nvPicPr>
            <p:cNvPr id="54" name="Picture 53" descr="Screen Shot 2014-07-30 at 9.29.09 A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15913">
              <a:off x="945149" y="1494111"/>
              <a:ext cx="476097" cy="489700"/>
            </a:xfrm>
            <a:prstGeom prst="rect">
              <a:avLst/>
            </a:prstGeom>
          </p:spPr>
        </p:pic>
      </p:grpSp>
      <p:cxnSp>
        <p:nvCxnSpPr>
          <p:cNvPr id="118" name="Conector recto 117"/>
          <p:cNvCxnSpPr>
            <a:endCxn id="18470" idx="1"/>
          </p:cNvCxnSpPr>
          <p:nvPr/>
        </p:nvCxnSpPr>
        <p:spPr>
          <a:xfrm>
            <a:off x="5029200" y="1676400"/>
            <a:ext cx="2209800" cy="2100"/>
          </a:xfrm>
          <a:prstGeom prst="line">
            <a:avLst/>
          </a:prstGeom>
          <a:ln w="9525" cap="flat" cmpd="sng" algn="ctr">
            <a:solidFill>
              <a:schemeClr val="accent2">
                <a:shade val="95000"/>
                <a:satMod val="10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Conector recto de flecha 102"/>
          <p:cNvCxnSpPr>
            <a:stCxn id="18440" idx="2"/>
            <a:endCxn id="18441" idx="0"/>
          </p:cNvCxnSpPr>
          <p:nvPr/>
        </p:nvCxnSpPr>
        <p:spPr>
          <a:xfrm rot="5400000">
            <a:off x="4812506" y="5144294"/>
            <a:ext cx="409575" cy="15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4319588" y="5103813"/>
            <a:ext cx="3757612" cy="1452562"/>
            <a:chOff x="4319588" y="5103813"/>
            <a:chExt cx="3757612" cy="1452562"/>
          </a:xfrm>
        </p:grpSpPr>
        <p:cxnSp>
          <p:nvCxnSpPr>
            <p:cNvPr id="111" name="Conector recto de flecha 110"/>
            <p:cNvCxnSpPr/>
            <p:nvPr/>
          </p:nvCxnSpPr>
          <p:spPr>
            <a:xfrm rot="5400000">
              <a:off x="4768850" y="6088063"/>
              <a:ext cx="473075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41" name="Rectangle 7"/>
            <p:cNvSpPr>
              <a:spLocks noChangeArrowheads="1"/>
            </p:cNvSpPr>
            <p:nvPr/>
          </p:nvSpPr>
          <p:spPr bwMode="auto">
            <a:xfrm>
              <a:off x="4319588" y="53498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5. Clasification</a:t>
              </a:r>
            </a:p>
          </p:txBody>
        </p:sp>
        <p:sp>
          <p:nvSpPr>
            <p:cNvPr id="18449" name="Rectángulo 109"/>
            <p:cNvSpPr>
              <a:spLocks noChangeArrowheads="1"/>
            </p:cNvSpPr>
            <p:nvPr/>
          </p:nvSpPr>
          <p:spPr bwMode="auto">
            <a:xfrm>
              <a:off x="4419600" y="6248400"/>
              <a:ext cx="1144588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“premium”</a:t>
              </a:r>
              <a:endParaRPr lang="es-ES_tradnl" sz="1400"/>
            </a:p>
          </p:txBody>
        </p:sp>
        <p:cxnSp>
          <p:nvCxnSpPr>
            <p:cNvPr id="121" name="Conector recto 120"/>
            <p:cNvCxnSpPr/>
            <p:nvPr/>
          </p:nvCxnSpPr>
          <p:spPr>
            <a:xfrm>
              <a:off x="5029200" y="5103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aphicFrame>
        <p:nvGraphicFramePr>
          <p:cNvPr id="112" name="Tabla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379310"/>
              </p:ext>
            </p:extLst>
          </p:nvPr>
        </p:nvGraphicFramePr>
        <p:xfrm>
          <a:off x="6629400" y="4983163"/>
          <a:ext cx="1981200" cy="1263652"/>
        </p:xfrm>
        <a:graphic>
          <a:graphicData uri="http://schemas.openxmlformats.org/drawingml/2006/table">
            <a:tbl>
              <a:tblPr/>
              <a:tblGrid>
                <a:gridCol w="1143000"/>
                <a:gridCol w="838200"/>
              </a:tblGrid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Feature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Intensity</a:t>
                      </a:r>
                      <a:r>
                        <a:rPr kumimoji="0" lang="es-ES_tradnl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 (</a:t>
                      </a:r>
                      <a:r>
                        <a:rPr kumimoji="0" lang="es-ES_tradnl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Yellow</a:t>
                      </a:r>
                      <a:r>
                        <a:rPr kumimoji="0" lang="es-ES_tradnl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0.9875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# spots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542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  <a:tr h="31591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4319588" y="2805113"/>
            <a:ext cx="3778250" cy="1919287"/>
            <a:chOff x="4319588" y="2805113"/>
            <a:chExt cx="3778250" cy="1919287"/>
          </a:xfrm>
        </p:grpSpPr>
        <p:cxnSp>
          <p:nvCxnSpPr>
            <p:cNvPr id="119" name="Conector recto 118"/>
            <p:cNvCxnSpPr/>
            <p:nvPr/>
          </p:nvCxnSpPr>
          <p:spPr>
            <a:xfrm>
              <a:off x="5029200" y="2944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39" name="Rectangle 5"/>
            <p:cNvSpPr>
              <a:spLocks noChangeArrowheads="1"/>
            </p:cNvSpPr>
            <p:nvPr/>
          </p:nvSpPr>
          <p:spPr bwMode="auto">
            <a:xfrm>
              <a:off x="4319588" y="32162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3. Segmentation</a:t>
              </a:r>
            </a:p>
          </p:txBody>
        </p:sp>
        <p:cxnSp>
          <p:nvCxnSpPr>
            <p:cNvPr id="99" name="Conector recto de flecha 98"/>
            <p:cNvCxnSpPr>
              <a:stCxn id="18442" idx="2"/>
              <a:endCxn id="18439" idx="0"/>
            </p:cNvCxnSpPr>
            <p:nvPr/>
          </p:nvCxnSpPr>
          <p:spPr>
            <a:xfrm rot="5400000">
              <a:off x="4810919" y="3010694"/>
              <a:ext cx="412750" cy="158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2" name="Imagen 36" descr="peraseg.jp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239000" y="35814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" name="Group 1"/>
          <p:cNvGrpSpPr/>
          <p:nvPr/>
        </p:nvGrpSpPr>
        <p:grpSpPr>
          <a:xfrm>
            <a:off x="636588" y="0"/>
            <a:ext cx="2652712" cy="1384300"/>
            <a:chOff x="636588" y="0"/>
            <a:chExt cx="2652712" cy="1384300"/>
          </a:xfrm>
        </p:grpSpPr>
        <p:sp>
          <p:nvSpPr>
            <p:cNvPr id="18434" name="Rectangle 42"/>
            <p:cNvSpPr>
              <a:spLocks noChangeArrowheads="1"/>
            </p:cNvSpPr>
            <p:nvPr/>
          </p:nvSpPr>
          <p:spPr bwMode="auto">
            <a:xfrm>
              <a:off x="636588" y="152400"/>
              <a:ext cx="2652712" cy="1231900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GB" sz="1200" b="1" i="1">
                <a:solidFill>
                  <a:srgbClr val="0000C0"/>
                </a:solidFill>
                <a:latin typeface="Trebuchet MS" charset="0"/>
              </a:endParaRPr>
            </a:p>
          </p:txBody>
        </p:sp>
        <p:sp>
          <p:nvSpPr>
            <p:cNvPr id="18480" name="Rectangle 42"/>
            <p:cNvSpPr>
              <a:spLocks noChangeArrowheads="1"/>
            </p:cNvSpPr>
            <p:nvPr/>
          </p:nvSpPr>
          <p:spPr bwMode="auto">
            <a:xfrm>
              <a:off x="649288" y="0"/>
              <a:ext cx="1598612" cy="593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1. Image Acqusition</a:t>
              </a:r>
            </a:p>
          </p:txBody>
        </p:sp>
        <p:sp>
          <p:nvSpPr>
            <p:cNvPr id="50" name="Rectángulo redondeado 49"/>
            <p:cNvSpPr/>
            <p:nvPr/>
          </p:nvSpPr>
          <p:spPr>
            <a:xfrm>
              <a:off x="1346200" y="838200"/>
              <a:ext cx="1168400" cy="254000"/>
            </a:xfrm>
            <a:prstGeom prst="roundRect">
              <a:avLst/>
            </a:prstGeom>
            <a:solidFill>
              <a:srgbClr val="7F7F7F"/>
            </a:solidFill>
            <a:scene3d>
              <a:camera prst="orthographicFront">
                <a:rot lat="2400000" lon="0" rev="0"/>
              </a:camera>
              <a:lightRig rig="threePt" dir="t"/>
            </a:scene3d>
            <a:sp3d extrusionH="381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/>
            </a:p>
          </p:txBody>
        </p:sp>
        <p:sp>
          <p:nvSpPr>
            <p:cNvPr id="52" name="Elipse 51"/>
            <p:cNvSpPr/>
            <p:nvPr/>
          </p:nvSpPr>
          <p:spPr>
            <a:xfrm>
              <a:off x="1727200" y="1054100"/>
              <a:ext cx="393700" cy="254000"/>
            </a:xfrm>
            <a:prstGeom prst="ellipse">
              <a:avLst/>
            </a:prstGeom>
            <a:solidFill>
              <a:srgbClr val="7F7F7F"/>
            </a:solidFill>
            <a:scene3d>
              <a:camera prst="orthographicFront">
                <a:rot lat="4200000" lon="0" rev="0"/>
              </a:camera>
              <a:lightRig rig="threePt" dir="t"/>
            </a:scene3d>
            <a:sp3d extrusionH="254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70000" y="1206500"/>
            <a:ext cx="1333500" cy="647700"/>
            <a:chOff x="1270000" y="1206500"/>
            <a:chExt cx="1333500" cy="647700"/>
          </a:xfrm>
        </p:grpSpPr>
        <p:cxnSp>
          <p:nvCxnSpPr>
            <p:cNvPr id="85" name="Conector recto 84"/>
            <p:cNvCxnSpPr/>
            <p:nvPr/>
          </p:nvCxnSpPr>
          <p:spPr>
            <a:xfrm rot="16200000" flipH="1">
              <a:off x="2032000" y="1282700"/>
              <a:ext cx="635000" cy="5080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/>
            <p:cNvCxnSpPr/>
            <p:nvPr/>
          </p:nvCxnSpPr>
          <p:spPr>
            <a:xfrm rot="5400000">
              <a:off x="1174750" y="1301750"/>
              <a:ext cx="647700" cy="4572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3276600" y="762000"/>
            <a:ext cx="4821238" cy="2743200"/>
            <a:chOff x="3276600" y="762000"/>
            <a:chExt cx="4821238" cy="2743200"/>
          </a:xfrm>
        </p:grpSpPr>
        <p:sp>
          <p:nvSpPr>
            <p:cNvPr id="18442" name="Rectangle 42"/>
            <p:cNvSpPr>
              <a:spLocks noChangeArrowheads="1"/>
            </p:cNvSpPr>
            <p:nvPr/>
          </p:nvSpPr>
          <p:spPr bwMode="auto">
            <a:xfrm>
              <a:off x="4319588" y="2209800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2. Preprocessing</a:t>
              </a:r>
            </a:p>
          </p:txBody>
        </p:sp>
        <p:cxnSp>
          <p:nvCxnSpPr>
            <p:cNvPr id="93" name="Conector angular 92"/>
            <p:cNvCxnSpPr>
              <a:endCxn id="18442" idx="0"/>
            </p:cNvCxnSpPr>
            <p:nvPr/>
          </p:nvCxnSpPr>
          <p:spPr>
            <a:xfrm>
              <a:off x="3276600" y="762000"/>
              <a:ext cx="1741488" cy="1447800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1" name="Imagen 34" descr="pera.jp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239000" y="23622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8470" name="Imagen 33" descr="pera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39000" y="1143000"/>
            <a:ext cx="85883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 11"/>
          <p:cNvGrpSpPr/>
          <p:nvPr/>
        </p:nvGrpSpPr>
        <p:grpSpPr>
          <a:xfrm>
            <a:off x="1386666" y="1767757"/>
            <a:ext cx="1196593" cy="716046"/>
            <a:chOff x="1386666" y="1767757"/>
            <a:chExt cx="1196593" cy="716046"/>
          </a:xfrm>
        </p:grpSpPr>
        <p:pic>
          <p:nvPicPr>
            <p:cNvPr id="47" name="Picture 128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 rot="5964272">
              <a:off x="1636198" y="1854415"/>
              <a:ext cx="706592" cy="53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Rectangle 10"/>
            <p:cNvSpPr/>
            <p:nvPr/>
          </p:nvSpPr>
          <p:spPr>
            <a:xfrm>
              <a:off x="1386666" y="2362853"/>
              <a:ext cx="1196593" cy="120950"/>
            </a:xfrm>
            <a:prstGeom prst="rect">
              <a:avLst/>
            </a:prstGeom>
            <a:solidFill>
              <a:srgbClr val="B3B3B3"/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6"/>
          <p:cNvSpPr>
            <a:spLocks noChangeArrowheads="1"/>
          </p:cNvSpPr>
          <p:nvPr/>
        </p:nvSpPr>
        <p:spPr bwMode="auto">
          <a:xfrm>
            <a:off x="4321607" y="4285067"/>
            <a:ext cx="1395412" cy="657225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GB" sz="1200" b="1" i="1" dirty="0">
                <a:solidFill>
                  <a:srgbClr val="0000C0"/>
                </a:solidFill>
                <a:latin typeface="Trebuchet MS" charset="0"/>
              </a:rPr>
              <a:t>4. Feature </a:t>
            </a:r>
          </a:p>
          <a:p>
            <a:pPr algn="ctr" eaLnBrk="0" hangingPunct="0"/>
            <a:r>
              <a:rPr lang="es-ES_tradnl" sz="1200" b="1" i="1" dirty="0" err="1" smtClean="0">
                <a:solidFill>
                  <a:srgbClr val="0000C0"/>
                </a:solidFill>
                <a:latin typeface="Trebuchet MS" charset="0"/>
              </a:rPr>
              <a:t>Extraction</a:t>
            </a:r>
            <a:endParaRPr lang="en-GB" sz="1200" b="1" i="1" dirty="0">
              <a:solidFill>
                <a:srgbClr val="0000C0"/>
              </a:solidFill>
              <a:latin typeface="Trebuchet MS" charset="0"/>
            </a:endParaRPr>
          </a:p>
        </p:txBody>
      </p:sp>
      <p:sp>
        <p:nvSpPr>
          <p:cNvPr id="51" name="Text Box 2"/>
          <p:cNvSpPr txBox="1">
            <a:spLocks noChangeArrowheads="1"/>
          </p:cNvSpPr>
          <p:nvPr/>
        </p:nvSpPr>
        <p:spPr bwMode="auto">
          <a:xfrm>
            <a:off x="118812" y="5249977"/>
            <a:ext cx="30057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Pattern Recognition: </a:t>
            </a:r>
          </a:p>
        </p:txBody>
      </p:sp>
    </p:spTree>
    <p:extLst>
      <p:ext uri="{BB962C8B-B14F-4D97-AF65-F5344CB8AC3E}">
        <p14:creationId xmlns:p14="http://schemas.microsoft.com/office/powerpoint/2010/main" val="326065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 smtClean="0">
                <a:solidFill>
                  <a:srgbClr val="0000FF"/>
                </a:solidFill>
                <a:latin typeface="Trebuchet MS" pitchFamily="34" charset="0"/>
              </a:rPr>
              <a:t>Computer Graphics</a:t>
            </a:r>
            <a:r>
              <a:rPr lang="en-US" sz="2400" i="1" dirty="0" smtClean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 smtClean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The use of computer algorithms to generate images from models (3D objects, texture, color, illumination, etc.).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31 at 6.13.4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677" y="2746001"/>
            <a:ext cx="4705705" cy="38134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62993" y="2890395"/>
            <a:ext cx="3093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"/>
                <a:cs typeface="Courier"/>
              </a:rPr>
              <a:t>[ </a:t>
            </a:r>
            <a:r>
              <a:rPr lang="en-US" sz="1400" dirty="0" smtClean="0">
                <a:latin typeface="Courier"/>
                <a:cs typeface="Courier"/>
                <a:hlinkClick r:id="rId4" action="ppaction://hlinkfile"/>
              </a:rPr>
              <a:t>CV01_ComputerGraphics.m</a:t>
            </a:r>
            <a:r>
              <a:rPr lang="en-US" sz="1400" dirty="0" smtClean="0">
                <a:latin typeface="Courier"/>
                <a:cs typeface="Courier"/>
              </a:rPr>
              <a:t> ]</a:t>
            </a:r>
            <a:endParaRPr lang="en-US" sz="1400" dirty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99040" y="6534224"/>
            <a:ext cx="13868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</a:rPr>
              <a:t>© </a:t>
            </a:r>
            <a:r>
              <a:rPr lang="en-US" sz="1000" b="1" dirty="0" err="1" smtClean="0">
                <a:solidFill>
                  <a:schemeClr val="bg1">
                    <a:lumMod val="50000"/>
                  </a:schemeClr>
                </a:solidFill>
              </a:rPr>
              <a:t>Iván</a:t>
            </a:r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b="1" dirty="0" err="1" smtClean="0">
                <a:solidFill>
                  <a:schemeClr val="bg1">
                    <a:lumMod val="50000"/>
                  </a:schemeClr>
                </a:solidFill>
              </a:rPr>
              <a:t>Sipirán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Action Button: Forward or Next 6">
            <a:hlinkClick r:id="rId5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281390" y="6113463"/>
            <a:ext cx="13795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s-ES" sz="2400" b="1" i="1">
                <a:latin typeface="Trebuchet MS" pitchFamily="34" charset="0"/>
              </a:rPr>
              <a:t>3D mesh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5470928" y="2678113"/>
            <a:ext cx="3468687" cy="1668462"/>
            <a:chOff x="3269" y="1033"/>
            <a:chExt cx="2185" cy="1051"/>
          </a:xfrm>
        </p:grpSpPr>
        <p:graphicFrame>
          <p:nvGraphicFramePr>
            <p:cNvPr id="4099" name="Object 8"/>
            <p:cNvGraphicFramePr>
              <a:graphicFrameLocks noChangeAspect="1"/>
            </p:cNvGraphicFramePr>
            <p:nvPr/>
          </p:nvGraphicFramePr>
          <p:xfrm>
            <a:off x="3269" y="1033"/>
            <a:ext cx="991" cy="10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39" r:id="rId4" imgW="1257476" imgH="1314286" progId="">
                    <p:embed/>
                  </p:oleObj>
                </mc:Choice>
                <mc:Fallback>
                  <p:oleObj r:id="rId4" imgW="1257476" imgH="1314286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lum bright="24000" contrast="3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9" y="1033"/>
                          <a:ext cx="991" cy="105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10" name="Text Box 9"/>
            <p:cNvSpPr txBox="1">
              <a:spLocks noChangeArrowheads="1"/>
            </p:cNvSpPr>
            <p:nvPr/>
          </p:nvSpPr>
          <p:spPr bwMode="auto">
            <a:xfrm>
              <a:off x="4358" y="1494"/>
              <a:ext cx="109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CL" sz="2400" b="1" i="1">
                  <a:latin typeface="Trebuchet MS" pitchFamily="34" charset="0"/>
                </a:rPr>
                <a:t>Depth map</a:t>
              </a:r>
              <a:endParaRPr lang="es-ES" sz="2400" b="1" i="1">
                <a:latin typeface="Trebuchet MS" pitchFamily="34" charset="0"/>
              </a:endParaRP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5470928" y="4506913"/>
            <a:ext cx="3332162" cy="1620837"/>
            <a:chOff x="3269" y="2185"/>
            <a:chExt cx="2099" cy="1021"/>
          </a:xfrm>
        </p:grpSpPr>
        <p:graphicFrame>
          <p:nvGraphicFramePr>
            <p:cNvPr id="4098" name="Object 11"/>
            <p:cNvGraphicFramePr>
              <a:graphicFrameLocks noChangeAspect="1"/>
            </p:cNvGraphicFramePr>
            <p:nvPr/>
          </p:nvGraphicFramePr>
          <p:xfrm>
            <a:off x="3269" y="2185"/>
            <a:ext cx="991" cy="9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40" r:id="rId6" imgW="1257476" imgH="1314286" progId="">
                    <p:embed/>
                  </p:oleObj>
                </mc:Choice>
                <mc:Fallback>
                  <p:oleObj r:id="rId6" imgW="1257476" imgH="1314286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9" y="2185"/>
                          <a:ext cx="991" cy="97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09" name="Text Box 12"/>
            <p:cNvSpPr txBox="1">
              <a:spLocks noChangeArrowheads="1"/>
            </p:cNvSpPr>
            <p:nvPr/>
          </p:nvSpPr>
          <p:spPr bwMode="auto">
            <a:xfrm>
              <a:off x="4288" y="2918"/>
              <a:ext cx="10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CL" sz="2400" b="1" i="1">
                  <a:latin typeface="Trebuchet MS" pitchFamily="34" charset="0"/>
                </a:rPr>
                <a:t>Simulation</a:t>
              </a:r>
              <a:endParaRPr lang="es-ES" sz="2400" b="1" i="1">
                <a:latin typeface="Trebuchet MS" pitchFamily="34" charset="0"/>
              </a:endParaRPr>
            </a:p>
          </p:txBody>
        </p:sp>
      </p:grpSp>
      <p:pic>
        <p:nvPicPr>
          <p:cNvPr id="4106" name="Picture 16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81390" y="2581275"/>
            <a:ext cx="4013200" cy="351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 smtClean="0">
                <a:solidFill>
                  <a:srgbClr val="0000FF"/>
                </a:solidFill>
                <a:latin typeface="Trebuchet MS" pitchFamily="34" charset="0"/>
              </a:rPr>
              <a:t>Computer Graphics</a:t>
            </a:r>
            <a:r>
              <a:rPr lang="en-US" sz="2400" i="1" dirty="0" smtClean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 smtClean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The use of computer algorithms to generate images from models (3D objects, texture, color, illumination, etc.).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5" name="Picture 4" descr="Screen Shot 2014-07-31 at 6.55.02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93" y="2824116"/>
            <a:ext cx="3928402" cy="31920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94467" y="6149836"/>
            <a:ext cx="486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Mery, D.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; Hahn, D.;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Hitschfeld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N. (2005): Simulation of Defects in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Aluminium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Castings Using CAD Models of Flaws and Real X-ray Images. Insight, 47(10):618-624. [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hlinkClick r:id="rId10"/>
              </a:rPr>
              <a:t>PDF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] 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561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xSBFSEM_Reconstruction_smal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96532" y="2643547"/>
            <a:ext cx="5339644" cy="4004733"/>
          </a:xfrm>
          <a:prstGeom prst="rect">
            <a:avLst/>
          </a:prstGeom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 smtClean="0">
                <a:solidFill>
                  <a:srgbClr val="0000FF"/>
                </a:solidFill>
                <a:latin typeface="Trebuchet MS" pitchFamily="34" charset="0"/>
              </a:rPr>
              <a:t>Computer Graphics</a:t>
            </a:r>
            <a:r>
              <a:rPr lang="en-US" sz="2400" i="1" dirty="0" smtClean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 smtClean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The use of computer algorithms to generate images from models (3D objects, texture, color, illumination, etc.).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093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 smtClean="0">
                <a:solidFill>
                  <a:srgbClr val="0000FF"/>
                </a:solidFill>
                <a:latin typeface="Trebuchet MS" pitchFamily="34" charset="0"/>
              </a:rPr>
              <a:t>Computer Vision</a:t>
            </a:r>
            <a:r>
              <a:rPr lang="en-US" sz="2400" i="1" dirty="0" smtClean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 smtClean="0">
              <a:solidFill>
                <a:srgbClr val="0000FF"/>
              </a:solidFill>
              <a:latin typeface="Trebuchet MS" pitchFamily="34" charset="0"/>
            </a:endParaRPr>
          </a:p>
          <a:p>
            <a:pPr algn="just"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Computer vision is the science of endowing computers </a:t>
            </a:r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the 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ability to </a:t>
            </a:r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see.                                                           </a:t>
            </a:r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[ </a:t>
            </a:r>
            <a:r>
              <a:rPr lang="en-US" sz="1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Faugeras</a:t>
            </a:r>
            <a:r>
              <a:rPr lang="en-US" sz="1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]</a:t>
            </a:r>
            <a:endParaRPr lang="en-US" sz="1000" dirty="0" smtClean="0">
              <a:solidFill>
                <a:srgbClr val="0000FF"/>
              </a:solidFill>
              <a:latin typeface="Trebuchet MS" pitchFamily="34" charset="0"/>
            </a:endParaRPr>
          </a:p>
          <a:p>
            <a:pPr algn="just"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963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8-01 at 9.29.5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0"/>
            <a:ext cx="704881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10668" y="-33424"/>
            <a:ext cx="3063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CALL FOR PAPERS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4" name="Picture 3" descr="Screen Shot 2014-08-22 at 12.02.1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6" y="1186520"/>
            <a:ext cx="9056979" cy="56150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 smtClean="0">
                <a:solidFill>
                  <a:srgbClr val="0000FF"/>
                </a:solidFill>
                <a:latin typeface="Trebuchet MS" pitchFamily="34" charset="0"/>
              </a:rPr>
              <a:t>Computer Vision</a:t>
            </a:r>
            <a:r>
              <a:rPr lang="en-US" sz="2400" i="1" dirty="0" smtClean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 smtClean="0">
              <a:solidFill>
                <a:srgbClr val="0000FF"/>
              </a:solidFill>
              <a:latin typeface="Trebuchet MS" pitchFamily="34" charset="0"/>
            </a:endParaRPr>
          </a:p>
          <a:p>
            <a:pPr algn="just"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Computer vision is the science of endowing computers </a:t>
            </a:r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the 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ability to </a:t>
            </a:r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see.                                                           </a:t>
            </a:r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[ </a:t>
            </a:r>
            <a:r>
              <a:rPr lang="en-US" sz="1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Faugeras</a:t>
            </a:r>
            <a:r>
              <a:rPr lang="en-US" sz="1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]</a:t>
            </a:r>
            <a:endParaRPr lang="en-US" sz="1000" dirty="0" smtClean="0">
              <a:solidFill>
                <a:srgbClr val="0000FF"/>
              </a:solidFill>
              <a:latin typeface="Trebuchet MS" pitchFamily="34" charset="0"/>
            </a:endParaRPr>
          </a:p>
          <a:p>
            <a:pPr algn="just"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algn="just" eaLnBrk="0" hangingPunct="0"/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Computer 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vision is a field that includes methods for acquiring, processing, analyzing, and understanding images and, in general, high-dimensional data from the real world in order to produce numerical or symbolic information, e.g., in the forms of decisions</a:t>
            </a:r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.              </a:t>
            </a:r>
            <a:r>
              <a:rPr lang="en-US" sz="1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[ </a:t>
            </a:r>
            <a:r>
              <a:rPr lang="en-US" sz="1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wikipedia</a:t>
            </a:r>
            <a:r>
              <a:rPr lang="en-US" sz="1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 ]</a:t>
            </a:r>
            <a:endParaRPr lang="en-US" sz="1000" dirty="0">
              <a:solidFill>
                <a:schemeClr val="accent6">
                  <a:lumMod val="60000"/>
                  <a:lumOff val="40000"/>
                </a:schemeClr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92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6700" y="1797050"/>
            <a:ext cx="954771" cy="1589088"/>
            <a:chOff x="266700" y="1797050"/>
            <a:chExt cx="954771" cy="1589088"/>
          </a:xfrm>
        </p:grpSpPr>
        <p:sp>
          <p:nvSpPr>
            <p:cNvPr id="777218" name="Freeform 2"/>
            <p:cNvSpPr>
              <a:spLocks/>
            </p:cNvSpPr>
            <p:nvPr/>
          </p:nvSpPr>
          <p:spPr bwMode="auto">
            <a:xfrm>
              <a:off x="266700" y="2438400"/>
              <a:ext cx="635000" cy="947738"/>
            </a:xfrm>
            <a:custGeom>
              <a:avLst/>
              <a:gdLst>
                <a:gd name="T0" fmla="*/ 88 w 400"/>
                <a:gd name="T1" fmla="*/ 180 h 597"/>
                <a:gd name="T2" fmla="*/ 112 w 400"/>
                <a:gd name="T3" fmla="*/ 100 h 597"/>
                <a:gd name="T4" fmla="*/ 240 w 400"/>
                <a:gd name="T5" fmla="*/ 108 h 597"/>
                <a:gd name="T6" fmla="*/ 272 w 400"/>
                <a:gd name="T7" fmla="*/ 84 h 597"/>
                <a:gd name="T8" fmla="*/ 304 w 400"/>
                <a:gd name="T9" fmla="*/ 44 h 597"/>
                <a:gd name="T10" fmla="*/ 336 w 400"/>
                <a:gd name="T11" fmla="*/ 12 h 597"/>
                <a:gd name="T12" fmla="*/ 344 w 400"/>
                <a:gd name="T13" fmla="*/ 36 h 597"/>
                <a:gd name="T14" fmla="*/ 368 w 400"/>
                <a:gd name="T15" fmla="*/ 44 h 597"/>
                <a:gd name="T16" fmla="*/ 384 w 400"/>
                <a:gd name="T17" fmla="*/ 92 h 597"/>
                <a:gd name="T18" fmla="*/ 344 w 400"/>
                <a:gd name="T19" fmla="*/ 188 h 597"/>
                <a:gd name="T20" fmla="*/ 352 w 400"/>
                <a:gd name="T21" fmla="*/ 252 h 597"/>
                <a:gd name="T22" fmla="*/ 376 w 400"/>
                <a:gd name="T23" fmla="*/ 276 h 597"/>
                <a:gd name="T24" fmla="*/ 400 w 400"/>
                <a:gd name="T25" fmla="*/ 324 h 597"/>
                <a:gd name="T26" fmla="*/ 392 w 400"/>
                <a:gd name="T27" fmla="*/ 364 h 597"/>
                <a:gd name="T28" fmla="*/ 312 w 400"/>
                <a:gd name="T29" fmla="*/ 396 h 597"/>
                <a:gd name="T30" fmla="*/ 256 w 400"/>
                <a:gd name="T31" fmla="*/ 388 h 597"/>
                <a:gd name="T32" fmla="*/ 240 w 400"/>
                <a:gd name="T33" fmla="*/ 340 h 597"/>
                <a:gd name="T34" fmla="*/ 216 w 400"/>
                <a:gd name="T35" fmla="*/ 332 h 597"/>
                <a:gd name="T36" fmla="*/ 192 w 400"/>
                <a:gd name="T37" fmla="*/ 524 h 597"/>
                <a:gd name="T38" fmla="*/ 176 w 400"/>
                <a:gd name="T39" fmla="*/ 572 h 597"/>
                <a:gd name="T40" fmla="*/ 120 w 400"/>
                <a:gd name="T41" fmla="*/ 588 h 597"/>
                <a:gd name="T42" fmla="*/ 16 w 400"/>
                <a:gd name="T43" fmla="*/ 524 h 597"/>
                <a:gd name="T44" fmla="*/ 56 w 400"/>
                <a:gd name="T45" fmla="*/ 452 h 597"/>
                <a:gd name="T46" fmla="*/ 88 w 400"/>
                <a:gd name="T47" fmla="*/ 420 h 597"/>
                <a:gd name="T48" fmla="*/ 136 w 400"/>
                <a:gd name="T49" fmla="*/ 388 h 597"/>
                <a:gd name="T50" fmla="*/ 120 w 400"/>
                <a:gd name="T51" fmla="*/ 276 h 597"/>
                <a:gd name="T52" fmla="*/ 56 w 400"/>
                <a:gd name="T53" fmla="*/ 300 h 597"/>
                <a:gd name="T54" fmla="*/ 40 w 400"/>
                <a:gd name="T55" fmla="*/ 348 h 597"/>
                <a:gd name="T56" fmla="*/ 0 w 400"/>
                <a:gd name="T57" fmla="*/ 284 h 597"/>
                <a:gd name="T58" fmla="*/ 16 w 400"/>
                <a:gd name="T59" fmla="*/ 236 h 597"/>
                <a:gd name="T60" fmla="*/ 24 w 400"/>
                <a:gd name="T61" fmla="*/ 212 h 597"/>
                <a:gd name="T62" fmla="*/ 88 w 400"/>
                <a:gd name="T63" fmla="*/ 180 h 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400"/>
                <a:gd name="T97" fmla="*/ 0 h 597"/>
                <a:gd name="T98" fmla="*/ 400 w 400"/>
                <a:gd name="T99" fmla="*/ 597 h 59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400" h="597">
                  <a:moveTo>
                    <a:pt x="88" y="180"/>
                  </a:moveTo>
                  <a:cubicBezTo>
                    <a:pt x="96" y="153"/>
                    <a:pt x="100" y="125"/>
                    <a:pt x="112" y="100"/>
                  </a:cubicBezTo>
                  <a:cubicBezTo>
                    <a:pt x="131" y="61"/>
                    <a:pt x="211" y="98"/>
                    <a:pt x="240" y="108"/>
                  </a:cubicBezTo>
                  <a:cubicBezTo>
                    <a:pt x="251" y="100"/>
                    <a:pt x="263" y="94"/>
                    <a:pt x="272" y="84"/>
                  </a:cubicBezTo>
                  <a:cubicBezTo>
                    <a:pt x="320" y="26"/>
                    <a:pt x="230" y="93"/>
                    <a:pt x="304" y="44"/>
                  </a:cubicBezTo>
                  <a:cubicBezTo>
                    <a:pt x="307" y="35"/>
                    <a:pt x="312" y="0"/>
                    <a:pt x="336" y="12"/>
                  </a:cubicBezTo>
                  <a:cubicBezTo>
                    <a:pt x="344" y="16"/>
                    <a:pt x="338" y="30"/>
                    <a:pt x="344" y="36"/>
                  </a:cubicBezTo>
                  <a:cubicBezTo>
                    <a:pt x="350" y="42"/>
                    <a:pt x="360" y="41"/>
                    <a:pt x="368" y="44"/>
                  </a:cubicBezTo>
                  <a:cubicBezTo>
                    <a:pt x="373" y="60"/>
                    <a:pt x="379" y="76"/>
                    <a:pt x="384" y="92"/>
                  </a:cubicBezTo>
                  <a:cubicBezTo>
                    <a:pt x="389" y="108"/>
                    <a:pt x="356" y="169"/>
                    <a:pt x="344" y="188"/>
                  </a:cubicBezTo>
                  <a:cubicBezTo>
                    <a:pt x="347" y="209"/>
                    <a:pt x="345" y="232"/>
                    <a:pt x="352" y="252"/>
                  </a:cubicBezTo>
                  <a:cubicBezTo>
                    <a:pt x="356" y="263"/>
                    <a:pt x="369" y="267"/>
                    <a:pt x="376" y="276"/>
                  </a:cubicBezTo>
                  <a:cubicBezTo>
                    <a:pt x="393" y="297"/>
                    <a:pt x="392" y="300"/>
                    <a:pt x="400" y="324"/>
                  </a:cubicBezTo>
                  <a:cubicBezTo>
                    <a:pt x="397" y="337"/>
                    <a:pt x="399" y="352"/>
                    <a:pt x="392" y="364"/>
                  </a:cubicBezTo>
                  <a:cubicBezTo>
                    <a:pt x="379" y="386"/>
                    <a:pt x="334" y="389"/>
                    <a:pt x="312" y="396"/>
                  </a:cubicBezTo>
                  <a:cubicBezTo>
                    <a:pt x="293" y="393"/>
                    <a:pt x="271" y="400"/>
                    <a:pt x="256" y="388"/>
                  </a:cubicBezTo>
                  <a:cubicBezTo>
                    <a:pt x="243" y="378"/>
                    <a:pt x="256" y="345"/>
                    <a:pt x="240" y="340"/>
                  </a:cubicBezTo>
                  <a:cubicBezTo>
                    <a:pt x="232" y="337"/>
                    <a:pt x="224" y="335"/>
                    <a:pt x="216" y="332"/>
                  </a:cubicBezTo>
                  <a:cubicBezTo>
                    <a:pt x="200" y="396"/>
                    <a:pt x="203" y="460"/>
                    <a:pt x="192" y="524"/>
                  </a:cubicBezTo>
                  <a:cubicBezTo>
                    <a:pt x="189" y="541"/>
                    <a:pt x="192" y="567"/>
                    <a:pt x="176" y="572"/>
                  </a:cubicBezTo>
                  <a:cubicBezTo>
                    <a:pt x="142" y="583"/>
                    <a:pt x="160" y="578"/>
                    <a:pt x="120" y="588"/>
                  </a:cubicBezTo>
                  <a:cubicBezTo>
                    <a:pt x="21" y="579"/>
                    <a:pt x="34" y="597"/>
                    <a:pt x="16" y="524"/>
                  </a:cubicBezTo>
                  <a:cubicBezTo>
                    <a:pt x="25" y="487"/>
                    <a:pt x="24" y="473"/>
                    <a:pt x="56" y="452"/>
                  </a:cubicBezTo>
                  <a:cubicBezTo>
                    <a:pt x="70" y="411"/>
                    <a:pt x="53" y="439"/>
                    <a:pt x="88" y="420"/>
                  </a:cubicBezTo>
                  <a:cubicBezTo>
                    <a:pt x="105" y="411"/>
                    <a:pt x="136" y="388"/>
                    <a:pt x="136" y="388"/>
                  </a:cubicBezTo>
                  <a:cubicBezTo>
                    <a:pt x="162" y="348"/>
                    <a:pt x="175" y="294"/>
                    <a:pt x="120" y="276"/>
                  </a:cubicBezTo>
                  <a:cubicBezTo>
                    <a:pt x="104" y="279"/>
                    <a:pt x="68" y="281"/>
                    <a:pt x="56" y="300"/>
                  </a:cubicBezTo>
                  <a:cubicBezTo>
                    <a:pt x="47" y="314"/>
                    <a:pt x="40" y="348"/>
                    <a:pt x="40" y="348"/>
                  </a:cubicBezTo>
                  <a:cubicBezTo>
                    <a:pt x="0" y="335"/>
                    <a:pt x="12" y="320"/>
                    <a:pt x="0" y="284"/>
                  </a:cubicBezTo>
                  <a:cubicBezTo>
                    <a:pt x="5" y="268"/>
                    <a:pt x="11" y="252"/>
                    <a:pt x="16" y="236"/>
                  </a:cubicBezTo>
                  <a:cubicBezTo>
                    <a:pt x="19" y="228"/>
                    <a:pt x="16" y="215"/>
                    <a:pt x="24" y="212"/>
                  </a:cubicBezTo>
                  <a:cubicBezTo>
                    <a:pt x="50" y="203"/>
                    <a:pt x="75" y="206"/>
                    <a:pt x="88" y="180"/>
                  </a:cubicBezTo>
                  <a:close/>
                </a:path>
              </a:pathLst>
            </a:custGeom>
            <a:solidFill>
              <a:srgbClr val="CCECFF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CECFF"/>
              </a:extrusionClr>
            </a:sp3d>
          </p:spPr>
          <p:txBody>
            <a:bodyPr>
              <a:flatTx/>
            </a:bodyPr>
            <a:lstStyle/>
            <a:p>
              <a:endParaRPr lang="en-US"/>
            </a:p>
          </p:txBody>
        </p:sp>
        <p:sp>
          <p:nvSpPr>
            <p:cNvPr id="17411" name="Rectangle 3"/>
            <p:cNvSpPr>
              <a:spLocks noChangeArrowheads="1"/>
            </p:cNvSpPr>
            <p:nvPr/>
          </p:nvSpPr>
          <p:spPr bwMode="auto">
            <a:xfrm>
              <a:off x="393700" y="1797050"/>
              <a:ext cx="82777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600" b="1" dirty="0">
                  <a:latin typeface="Trebuchet MS" pitchFamily="34" charset="0"/>
                </a:rPr>
                <a:t>O</a:t>
              </a:r>
              <a:r>
                <a:rPr lang="en-US" sz="1600" b="1" dirty="0" smtClean="0">
                  <a:latin typeface="Trebuchet MS" pitchFamily="34" charset="0"/>
                </a:rPr>
                <a:t>bject</a:t>
              </a:r>
              <a:endParaRPr lang="en-US" sz="1600" b="1" dirty="0">
                <a:latin typeface="Trebuchet MS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63600" y="2451100"/>
            <a:ext cx="1739900" cy="2228850"/>
            <a:chOff x="863600" y="2451100"/>
            <a:chExt cx="1739900" cy="2228850"/>
          </a:xfrm>
        </p:grpSpPr>
        <p:grpSp>
          <p:nvGrpSpPr>
            <p:cNvPr id="17438" name="Group 9"/>
            <p:cNvGrpSpPr>
              <a:grpSpLocks/>
            </p:cNvGrpSpPr>
            <p:nvPr/>
          </p:nvGrpSpPr>
          <p:grpSpPr bwMode="auto">
            <a:xfrm>
              <a:off x="863600" y="2451100"/>
              <a:ext cx="1524000" cy="738188"/>
              <a:chOff x="544" y="1364"/>
              <a:chExt cx="960" cy="465"/>
            </a:xfrm>
          </p:grpSpPr>
          <p:sp>
            <p:nvSpPr>
              <p:cNvPr id="17457" name="Text Box 10"/>
              <p:cNvSpPr txBox="1">
                <a:spLocks noChangeArrowheads="1"/>
              </p:cNvSpPr>
              <p:nvPr/>
            </p:nvSpPr>
            <p:spPr bwMode="auto">
              <a:xfrm>
                <a:off x="816" y="1364"/>
                <a:ext cx="688" cy="465"/>
              </a:xfrm>
              <a:prstGeom prst="rect">
                <a:avLst/>
              </a:prstGeom>
              <a:solidFill>
                <a:srgbClr val="DDDDDD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DDDDDD"/>
                </a:extrusionClr>
              </a:sp3d>
            </p:spPr>
            <p:txBody>
              <a:bodyPr>
                <a:spAutoFit/>
                <a:flatTx/>
              </a:bodyPr>
              <a:lstStyle/>
              <a:p>
                <a:pPr algn="ctr" eaLnBrk="0" hangingPunct="0"/>
                <a:r>
                  <a:rPr lang="en-US" sz="1400" dirty="0" smtClean="0">
                    <a:latin typeface="Trebuchet MS" pitchFamily="34" charset="0"/>
                  </a:rPr>
                  <a:t>Image</a:t>
                </a:r>
              </a:p>
              <a:p>
                <a:pPr algn="ctr" eaLnBrk="0" hangingPunct="0"/>
                <a:r>
                  <a:rPr lang="en-US" sz="1400" dirty="0" smtClean="0">
                    <a:latin typeface="Trebuchet MS" pitchFamily="34" charset="0"/>
                  </a:rPr>
                  <a:t>Acquisition</a:t>
                </a:r>
              </a:p>
              <a:p>
                <a:pPr algn="ctr" eaLnBrk="0" hangingPunct="0"/>
                <a:endParaRPr lang="en-US" sz="1400" dirty="0">
                  <a:latin typeface="Trebuchet MS" pitchFamily="34" charset="0"/>
                </a:endParaRPr>
              </a:p>
            </p:txBody>
          </p:sp>
          <p:cxnSp>
            <p:nvCxnSpPr>
              <p:cNvPr id="17458" name="AutoShape 11"/>
              <p:cNvCxnSpPr>
                <a:cxnSpLocks noChangeShapeType="1"/>
              </p:cNvCxnSpPr>
              <p:nvPr/>
            </p:nvCxnSpPr>
            <p:spPr bwMode="auto">
              <a:xfrm>
                <a:off x="544" y="1590"/>
                <a:ext cx="267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777229" name="Rectangle 13"/>
            <p:cNvSpPr>
              <a:spLocks noChangeArrowheads="1"/>
            </p:cNvSpPr>
            <p:nvPr/>
          </p:nvSpPr>
          <p:spPr bwMode="auto">
            <a:xfrm>
              <a:off x="1066800" y="3384550"/>
              <a:ext cx="1536700" cy="1295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455" name="Text Box 14"/>
            <p:cNvSpPr txBox="1">
              <a:spLocks noChangeArrowheads="1"/>
            </p:cNvSpPr>
            <p:nvPr/>
          </p:nvSpPr>
          <p:spPr bwMode="auto">
            <a:xfrm>
              <a:off x="1076998" y="3476625"/>
              <a:ext cx="1495425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0" hangingPunct="0">
                <a:buFontTx/>
                <a:buChar char="•"/>
              </a:pPr>
              <a:r>
                <a:rPr lang="en-US" sz="1400" dirty="0" smtClean="0">
                  <a:solidFill>
                    <a:srgbClr val="595959"/>
                  </a:solidFill>
                  <a:latin typeface="Trebuchet MS" pitchFamily="34" charset="0"/>
                </a:rPr>
                <a:t> Photography 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 smtClean="0">
                  <a:solidFill>
                    <a:srgbClr val="595959"/>
                  </a:solidFill>
                  <a:latin typeface="Trebuchet MS" pitchFamily="34" charset="0"/>
                </a:rPr>
                <a:t> X rays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 smtClean="0">
                  <a:solidFill>
                    <a:srgbClr val="595959"/>
                  </a:solidFill>
                  <a:latin typeface="Trebuchet MS" pitchFamily="34" charset="0"/>
                </a:rPr>
                <a:t> Thermography</a:t>
              </a:r>
              <a:endParaRPr lang="en-US" sz="1400" dirty="0">
                <a:solidFill>
                  <a:srgbClr val="595959"/>
                </a:solidFill>
                <a:latin typeface="Trebuchet MS" pitchFamily="34" charset="0"/>
              </a:endParaRPr>
            </a:p>
          </p:txBody>
        </p:sp>
        <p:sp>
          <p:nvSpPr>
            <p:cNvPr id="17456" name="Line 15"/>
            <p:cNvSpPr>
              <a:spLocks noChangeShapeType="1"/>
            </p:cNvSpPr>
            <p:nvPr/>
          </p:nvSpPr>
          <p:spPr bwMode="auto">
            <a:xfrm rot="10800000" flipH="1" flipV="1">
              <a:off x="1831975" y="3181350"/>
              <a:ext cx="0" cy="2032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diamond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387600" y="2451100"/>
            <a:ext cx="2057400" cy="1987550"/>
            <a:chOff x="2387600" y="2451100"/>
            <a:chExt cx="2057400" cy="1987550"/>
          </a:xfrm>
        </p:grpSpPr>
        <p:sp>
          <p:nvSpPr>
            <p:cNvPr id="777233" name="Rectangle 17"/>
            <p:cNvSpPr>
              <a:spLocks noChangeArrowheads="1"/>
            </p:cNvSpPr>
            <p:nvPr/>
          </p:nvSpPr>
          <p:spPr bwMode="auto">
            <a:xfrm>
              <a:off x="2717800" y="3384550"/>
              <a:ext cx="1727200" cy="1054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452" name="Text Box 18"/>
            <p:cNvSpPr txBox="1">
              <a:spLocks noChangeArrowheads="1"/>
            </p:cNvSpPr>
            <p:nvPr/>
          </p:nvSpPr>
          <p:spPr bwMode="auto">
            <a:xfrm>
              <a:off x="2920488" y="3476625"/>
              <a:ext cx="1428596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buFontTx/>
                <a:buChar char="•"/>
              </a:pPr>
              <a:r>
                <a:rPr lang="en-US" sz="1400" dirty="0" smtClean="0">
                  <a:solidFill>
                    <a:srgbClr val="595959"/>
                  </a:solidFill>
                  <a:latin typeface="Trebuchet MS" pitchFamily="34" charset="0"/>
                </a:rPr>
                <a:t> Restoration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 smtClean="0">
                  <a:solidFill>
                    <a:srgbClr val="595959"/>
                  </a:solidFill>
                  <a:latin typeface="Trebuchet MS" pitchFamily="34" charset="0"/>
                </a:rPr>
                <a:t> Filtering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 smtClean="0">
                  <a:solidFill>
                    <a:srgbClr val="595959"/>
                  </a:solidFill>
                  <a:latin typeface="Trebuchet MS" pitchFamily="34" charset="0"/>
                </a:rPr>
                <a:t> Segmentation</a:t>
              </a:r>
              <a:endParaRPr lang="en-US" sz="1400" dirty="0">
                <a:solidFill>
                  <a:srgbClr val="595959"/>
                </a:solidFill>
                <a:latin typeface="Trebuchet MS" pitchFamily="34" charset="0"/>
              </a:endParaRPr>
            </a:p>
          </p:txBody>
        </p:sp>
        <p:sp>
          <p:nvSpPr>
            <p:cNvPr id="17453" name="Line 19"/>
            <p:cNvSpPr>
              <a:spLocks noChangeShapeType="1"/>
            </p:cNvSpPr>
            <p:nvPr/>
          </p:nvSpPr>
          <p:spPr bwMode="auto">
            <a:xfrm rot="10800000" flipH="1" flipV="1">
              <a:off x="3632200" y="3181350"/>
              <a:ext cx="0" cy="2032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diamond" w="med" len="med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442" name="Group 24"/>
            <p:cNvGrpSpPr>
              <a:grpSpLocks/>
            </p:cNvGrpSpPr>
            <p:nvPr/>
          </p:nvGrpSpPr>
          <p:grpSpPr bwMode="auto">
            <a:xfrm>
              <a:off x="2387600" y="2451100"/>
              <a:ext cx="1741488" cy="738188"/>
              <a:chOff x="1504" y="1364"/>
              <a:chExt cx="1097" cy="465"/>
            </a:xfrm>
          </p:grpSpPr>
          <p:sp>
            <p:nvSpPr>
              <p:cNvPr id="17446" name="Text Box 25"/>
              <p:cNvSpPr txBox="1">
                <a:spLocks noChangeArrowheads="1"/>
              </p:cNvSpPr>
              <p:nvPr/>
            </p:nvSpPr>
            <p:spPr bwMode="auto">
              <a:xfrm>
                <a:off x="1960" y="1364"/>
                <a:ext cx="641" cy="465"/>
              </a:xfrm>
              <a:prstGeom prst="rect">
                <a:avLst/>
              </a:prstGeom>
              <a:solidFill>
                <a:srgbClr val="DDDDDD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DDDDDD"/>
                </a:extrusionClr>
              </a:sp3d>
            </p:spPr>
            <p:txBody>
              <a:bodyPr wrap="none">
                <a:spAutoFit/>
                <a:flatTx/>
              </a:bodyPr>
              <a:lstStyle/>
              <a:p>
                <a:pPr algn="ctr" eaLnBrk="0" hangingPunct="0"/>
                <a:r>
                  <a:rPr lang="en-US" sz="1400" dirty="0" smtClean="0">
                    <a:latin typeface="Trebuchet MS" pitchFamily="34" charset="0"/>
                  </a:rPr>
                  <a:t>Image</a:t>
                </a:r>
              </a:p>
              <a:p>
                <a:pPr algn="ctr" eaLnBrk="0" hangingPunct="0"/>
                <a:r>
                  <a:rPr lang="en-US" sz="1400" dirty="0" smtClean="0">
                    <a:latin typeface="Trebuchet MS" pitchFamily="34" charset="0"/>
                  </a:rPr>
                  <a:t>Processing</a:t>
                </a:r>
              </a:p>
              <a:p>
                <a:pPr algn="ctr" eaLnBrk="0" hangingPunct="0"/>
                <a:endParaRPr lang="en-US" sz="1400" dirty="0">
                  <a:latin typeface="Trebuchet MS" pitchFamily="34" charset="0"/>
                </a:endParaRPr>
              </a:p>
            </p:txBody>
          </p:sp>
          <p:cxnSp>
            <p:nvCxnSpPr>
              <p:cNvPr id="17447" name="AutoShape 26"/>
              <p:cNvCxnSpPr>
                <a:cxnSpLocks noChangeShapeType="1"/>
                <a:stCxn id="17457" idx="3"/>
                <a:endCxn id="17446" idx="1"/>
              </p:cNvCxnSpPr>
              <p:nvPr/>
            </p:nvCxnSpPr>
            <p:spPr bwMode="auto">
              <a:xfrm>
                <a:off x="1504" y="1597"/>
                <a:ext cx="456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</p:grpSp>
      <p:grpSp>
        <p:nvGrpSpPr>
          <p:cNvPr id="6" name="Group 5"/>
          <p:cNvGrpSpPr/>
          <p:nvPr/>
        </p:nvGrpSpPr>
        <p:grpSpPr>
          <a:xfrm>
            <a:off x="4129088" y="2451100"/>
            <a:ext cx="2271712" cy="3155950"/>
            <a:chOff x="4129088" y="2451100"/>
            <a:chExt cx="2271712" cy="3155950"/>
          </a:xfrm>
        </p:grpSpPr>
        <p:sp>
          <p:nvSpPr>
            <p:cNvPr id="777237" name="Rectangle 21"/>
            <p:cNvSpPr>
              <a:spLocks noChangeArrowheads="1"/>
            </p:cNvSpPr>
            <p:nvPr/>
          </p:nvSpPr>
          <p:spPr bwMode="auto">
            <a:xfrm>
              <a:off x="4521200" y="3371850"/>
              <a:ext cx="1803400" cy="2235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449" name="Text Box 22"/>
            <p:cNvSpPr txBox="1">
              <a:spLocks noChangeArrowheads="1"/>
            </p:cNvSpPr>
            <p:nvPr/>
          </p:nvSpPr>
          <p:spPr bwMode="auto">
            <a:xfrm>
              <a:off x="4454525" y="3476625"/>
              <a:ext cx="1946275" cy="13849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buFontTx/>
                <a:buChar char="•"/>
              </a:pPr>
              <a:r>
                <a:rPr lang="en-US" sz="1400" dirty="0" smtClean="0">
                  <a:solidFill>
                    <a:srgbClr val="595959"/>
                  </a:solidFill>
                  <a:latin typeface="Trebuchet MS" pitchFamily="34" charset="0"/>
                </a:rPr>
                <a:t> Feature extraction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 smtClean="0">
                  <a:solidFill>
                    <a:srgbClr val="595959"/>
                  </a:solidFill>
                  <a:latin typeface="Trebuchet MS" pitchFamily="34" charset="0"/>
                </a:rPr>
                <a:t> Feature selection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 smtClean="0">
                  <a:solidFill>
                    <a:srgbClr val="595959"/>
                  </a:solidFill>
                  <a:latin typeface="Trebuchet MS" pitchFamily="34" charset="0"/>
                </a:rPr>
                <a:t> Machine Learning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 smtClean="0">
                  <a:solidFill>
                    <a:srgbClr val="595959"/>
                  </a:solidFill>
                  <a:latin typeface="Trebuchet MS" pitchFamily="34" charset="0"/>
                </a:rPr>
                <a:t> Classification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 smtClean="0">
                  <a:solidFill>
                    <a:srgbClr val="595959"/>
                  </a:solidFill>
                  <a:latin typeface="Trebuchet MS" pitchFamily="34" charset="0"/>
                </a:rPr>
                <a:t> Measurements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 smtClean="0">
                  <a:solidFill>
                    <a:srgbClr val="595959"/>
                  </a:solidFill>
                  <a:latin typeface="Trebuchet MS" pitchFamily="34" charset="0"/>
                </a:rPr>
                <a:t> Interpretation</a:t>
              </a:r>
              <a:endParaRPr lang="en-US" sz="1400" dirty="0">
                <a:solidFill>
                  <a:srgbClr val="595959"/>
                </a:solidFill>
                <a:latin typeface="Trebuchet MS" pitchFamily="34" charset="0"/>
              </a:endParaRPr>
            </a:p>
          </p:txBody>
        </p:sp>
        <p:sp>
          <p:nvSpPr>
            <p:cNvPr id="17450" name="Line 23"/>
            <p:cNvSpPr>
              <a:spLocks noChangeShapeType="1"/>
            </p:cNvSpPr>
            <p:nvPr/>
          </p:nvSpPr>
          <p:spPr bwMode="auto">
            <a:xfrm rot="10800000" flipH="1" flipV="1">
              <a:off x="5422900" y="3171825"/>
              <a:ext cx="0" cy="2032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diamond" w="med" len="med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443" name="Group 27"/>
            <p:cNvGrpSpPr>
              <a:grpSpLocks/>
            </p:cNvGrpSpPr>
            <p:nvPr/>
          </p:nvGrpSpPr>
          <p:grpSpPr bwMode="auto">
            <a:xfrm>
              <a:off x="4129088" y="2451100"/>
              <a:ext cx="1666875" cy="738188"/>
              <a:chOff x="2601" y="1364"/>
              <a:chExt cx="1050" cy="465"/>
            </a:xfrm>
          </p:grpSpPr>
          <p:sp>
            <p:nvSpPr>
              <p:cNvPr id="17444" name="Text Box 28"/>
              <p:cNvSpPr txBox="1">
                <a:spLocks noChangeArrowheads="1"/>
              </p:cNvSpPr>
              <p:nvPr/>
            </p:nvSpPr>
            <p:spPr bwMode="auto">
              <a:xfrm>
                <a:off x="3134" y="1364"/>
                <a:ext cx="517" cy="465"/>
              </a:xfrm>
              <a:prstGeom prst="rect">
                <a:avLst/>
              </a:prstGeom>
              <a:solidFill>
                <a:srgbClr val="DDDDDD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DDDDDD"/>
                </a:extrusionClr>
              </a:sp3d>
            </p:spPr>
            <p:txBody>
              <a:bodyPr wrap="none">
                <a:spAutoFit/>
                <a:flatTx/>
              </a:bodyPr>
              <a:lstStyle/>
              <a:p>
                <a:pPr algn="ctr" eaLnBrk="0" hangingPunct="0"/>
                <a:r>
                  <a:rPr lang="en-US" sz="1400" dirty="0" smtClean="0">
                    <a:latin typeface="Trebuchet MS" pitchFamily="34" charset="0"/>
                  </a:rPr>
                  <a:t>Image </a:t>
                </a:r>
              </a:p>
              <a:p>
                <a:pPr algn="ctr" eaLnBrk="0" hangingPunct="0"/>
                <a:r>
                  <a:rPr lang="en-US" sz="1400" dirty="0" smtClean="0">
                    <a:latin typeface="Trebuchet MS" pitchFamily="34" charset="0"/>
                  </a:rPr>
                  <a:t>Analysis</a:t>
                </a:r>
              </a:p>
              <a:p>
                <a:pPr algn="ctr" eaLnBrk="0" hangingPunct="0"/>
                <a:endParaRPr lang="en-US" sz="1400" dirty="0">
                  <a:latin typeface="Trebuchet MS" pitchFamily="34" charset="0"/>
                </a:endParaRPr>
              </a:p>
            </p:txBody>
          </p:sp>
          <p:cxnSp>
            <p:nvCxnSpPr>
              <p:cNvPr id="17445" name="AutoShape 29"/>
              <p:cNvCxnSpPr>
                <a:cxnSpLocks noChangeShapeType="1"/>
                <a:stCxn id="17446" idx="3"/>
                <a:endCxn id="17444" idx="1"/>
              </p:cNvCxnSpPr>
              <p:nvPr/>
            </p:nvCxnSpPr>
            <p:spPr bwMode="auto">
              <a:xfrm>
                <a:off x="2601" y="1597"/>
                <a:ext cx="53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</p:grpSp>
      <p:sp>
        <p:nvSpPr>
          <p:cNvPr id="17417" name="Rectangle 51"/>
          <p:cNvSpPr>
            <a:spLocks noChangeArrowheads="1"/>
          </p:cNvSpPr>
          <p:nvPr/>
        </p:nvSpPr>
        <p:spPr bwMode="auto">
          <a:xfrm>
            <a:off x="550863" y="1052513"/>
            <a:ext cx="36584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i="1" u="sng" dirty="0" smtClean="0">
                <a:solidFill>
                  <a:srgbClr val="0000FF"/>
                </a:solidFill>
                <a:latin typeface="Trebuchet MS" pitchFamily="34" charset="0"/>
              </a:rPr>
              <a:t>Computer Vision System</a:t>
            </a:r>
            <a:r>
              <a:rPr lang="en-US" sz="2400" i="1" dirty="0" smtClean="0">
                <a:solidFill>
                  <a:srgbClr val="0000FF"/>
                </a:solidFill>
                <a:latin typeface="Trebuchet MS" pitchFamily="34" charset="0"/>
              </a:rPr>
              <a:t>:</a:t>
            </a:r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6282584" y="1654443"/>
            <a:ext cx="1687609" cy="3884041"/>
            <a:chOff x="6282584" y="1654443"/>
            <a:chExt cx="1687609" cy="3884041"/>
          </a:xfrm>
          <a:effectLst/>
        </p:grpSpPr>
        <p:sp>
          <p:nvSpPr>
            <p:cNvPr id="3" name="Rectangle 2"/>
            <p:cNvSpPr/>
            <p:nvPr/>
          </p:nvSpPr>
          <p:spPr>
            <a:xfrm>
              <a:off x="6282584" y="1654443"/>
              <a:ext cx="1687609" cy="3592982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650182" y="5230707"/>
              <a:ext cx="9769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595959"/>
                  </a:solidFill>
                  <a:latin typeface="Trebuchet MS"/>
                  <a:cs typeface="Trebuchet MS"/>
                </a:rPr>
                <a:t>(optional)</a:t>
              </a:r>
              <a:endParaRPr lang="en-US" sz="1400" dirty="0">
                <a:solidFill>
                  <a:srgbClr val="595959"/>
                </a:solidFill>
                <a:latin typeface="Trebuchet MS"/>
                <a:cs typeface="Trebuchet MS"/>
              </a:endParaRPr>
            </a:p>
          </p:txBody>
        </p:sp>
      </p:grpSp>
      <p:sp>
        <p:nvSpPr>
          <p:cNvPr id="777218" name="Freeform 2"/>
          <p:cNvSpPr>
            <a:spLocks/>
          </p:cNvSpPr>
          <p:nvPr/>
        </p:nvSpPr>
        <p:spPr bwMode="auto">
          <a:xfrm>
            <a:off x="266700" y="2438400"/>
            <a:ext cx="635000" cy="947738"/>
          </a:xfrm>
          <a:custGeom>
            <a:avLst/>
            <a:gdLst>
              <a:gd name="T0" fmla="*/ 88 w 400"/>
              <a:gd name="T1" fmla="*/ 180 h 597"/>
              <a:gd name="T2" fmla="*/ 112 w 400"/>
              <a:gd name="T3" fmla="*/ 100 h 597"/>
              <a:gd name="T4" fmla="*/ 240 w 400"/>
              <a:gd name="T5" fmla="*/ 108 h 597"/>
              <a:gd name="T6" fmla="*/ 272 w 400"/>
              <a:gd name="T7" fmla="*/ 84 h 597"/>
              <a:gd name="T8" fmla="*/ 304 w 400"/>
              <a:gd name="T9" fmla="*/ 44 h 597"/>
              <a:gd name="T10" fmla="*/ 336 w 400"/>
              <a:gd name="T11" fmla="*/ 12 h 597"/>
              <a:gd name="T12" fmla="*/ 344 w 400"/>
              <a:gd name="T13" fmla="*/ 36 h 597"/>
              <a:gd name="T14" fmla="*/ 368 w 400"/>
              <a:gd name="T15" fmla="*/ 44 h 597"/>
              <a:gd name="T16" fmla="*/ 384 w 400"/>
              <a:gd name="T17" fmla="*/ 92 h 597"/>
              <a:gd name="T18" fmla="*/ 344 w 400"/>
              <a:gd name="T19" fmla="*/ 188 h 597"/>
              <a:gd name="T20" fmla="*/ 352 w 400"/>
              <a:gd name="T21" fmla="*/ 252 h 597"/>
              <a:gd name="T22" fmla="*/ 376 w 400"/>
              <a:gd name="T23" fmla="*/ 276 h 597"/>
              <a:gd name="T24" fmla="*/ 400 w 400"/>
              <a:gd name="T25" fmla="*/ 324 h 597"/>
              <a:gd name="T26" fmla="*/ 392 w 400"/>
              <a:gd name="T27" fmla="*/ 364 h 597"/>
              <a:gd name="T28" fmla="*/ 312 w 400"/>
              <a:gd name="T29" fmla="*/ 396 h 597"/>
              <a:gd name="T30" fmla="*/ 256 w 400"/>
              <a:gd name="T31" fmla="*/ 388 h 597"/>
              <a:gd name="T32" fmla="*/ 240 w 400"/>
              <a:gd name="T33" fmla="*/ 340 h 597"/>
              <a:gd name="T34" fmla="*/ 216 w 400"/>
              <a:gd name="T35" fmla="*/ 332 h 597"/>
              <a:gd name="T36" fmla="*/ 192 w 400"/>
              <a:gd name="T37" fmla="*/ 524 h 597"/>
              <a:gd name="T38" fmla="*/ 176 w 400"/>
              <a:gd name="T39" fmla="*/ 572 h 597"/>
              <a:gd name="T40" fmla="*/ 120 w 400"/>
              <a:gd name="T41" fmla="*/ 588 h 597"/>
              <a:gd name="T42" fmla="*/ 16 w 400"/>
              <a:gd name="T43" fmla="*/ 524 h 597"/>
              <a:gd name="T44" fmla="*/ 56 w 400"/>
              <a:gd name="T45" fmla="*/ 452 h 597"/>
              <a:gd name="T46" fmla="*/ 88 w 400"/>
              <a:gd name="T47" fmla="*/ 420 h 597"/>
              <a:gd name="T48" fmla="*/ 136 w 400"/>
              <a:gd name="T49" fmla="*/ 388 h 597"/>
              <a:gd name="T50" fmla="*/ 120 w 400"/>
              <a:gd name="T51" fmla="*/ 276 h 597"/>
              <a:gd name="T52" fmla="*/ 56 w 400"/>
              <a:gd name="T53" fmla="*/ 300 h 597"/>
              <a:gd name="T54" fmla="*/ 40 w 400"/>
              <a:gd name="T55" fmla="*/ 348 h 597"/>
              <a:gd name="T56" fmla="*/ 0 w 400"/>
              <a:gd name="T57" fmla="*/ 284 h 597"/>
              <a:gd name="T58" fmla="*/ 16 w 400"/>
              <a:gd name="T59" fmla="*/ 236 h 597"/>
              <a:gd name="T60" fmla="*/ 24 w 400"/>
              <a:gd name="T61" fmla="*/ 212 h 597"/>
              <a:gd name="T62" fmla="*/ 88 w 400"/>
              <a:gd name="T63" fmla="*/ 180 h 59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400"/>
              <a:gd name="T97" fmla="*/ 0 h 597"/>
              <a:gd name="T98" fmla="*/ 400 w 400"/>
              <a:gd name="T99" fmla="*/ 597 h 597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400" h="597">
                <a:moveTo>
                  <a:pt x="88" y="180"/>
                </a:moveTo>
                <a:cubicBezTo>
                  <a:pt x="96" y="153"/>
                  <a:pt x="100" y="125"/>
                  <a:pt x="112" y="100"/>
                </a:cubicBezTo>
                <a:cubicBezTo>
                  <a:pt x="131" y="61"/>
                  <a:pt x="211" y="98"/>
                  <a:pt x="240" y="108"/>
                </a:cubicBezTo>
                <a:cubicBezTo>
                  <a:pt x="251" y="100"/>
                  <a:pt x="263" y="94"/>
                  <a:pt x="272" y="84"/>
                </a:cubicBezTo>
                <a:cubicBezTo>
                  <a:pt x="320" y="26"/>
                  <a:pt x="230" y="93"/>
                  <a:pt x="304" y="44"/>
                </a:cubicBezTo>
                <a:cubicBezTo>
                  <a:pt x="307" y="35"/>
                  <a:pt x="312" y="0"/>
                  <a:pt x="336" y="12"/>
                </a:cubicBezTo>
                <a:cubicBezTo>
                  <a:pt x="344" y="16"/>
                  <a:pt x="338" y="30"/>
                  <a:pt x="344" y="36"/>
                </a:cubicBezTo>
                <a:cubicBezTo>
                  <a:pt x="350" y="42"/>
                  <a:pt x="360" y="41"/>
                  <a:pt x="368" y="44"/>
                </a:cubicBezTo>
                <a:cubicBezTo>
                  <a:pt x="373" y="60"/>
                  <a:pt x="379" y="76"/>
                  <a:pt x="384" y="92"/>
                </a:cubicBezTo>
                <a:cubicBezTo>
                  <a:pt x="389" y="108"/>
                  <a:pt x="356" y="169"/>
                  <a:pt x="344" y="188"/>
                </a:cubicBezTo>
                <a:cubicBezTo>
                  <a:pt x="347" y="209"/>
                  <a:pt x="345" y="232"/>
                  <a:pt x="352" y="252"/>
                </a:cubicBezTo>
                <a:cubicBezTo>
                  <a:pt x="356" y="263"/>
                  <a:pt x="369" y="267"/>
                  <a:pt x="376" y="276"/>
                </a:cubicBezTo>
                <a:cubicBezTo>
                  <a:pt x="393" y="297"/>
                  <a:pt x="392" y="300"/>
                  <a:pt x="400" y="324"/>
                </a:cubicBezTo>
                <a:cubicBezTo>
                  <a:pt x="397" y="337"/>
                  <a:pt x="399" y="352"/>
                  <a:pt x="392" y="364"/>
                </a:cubicBezTo>
                <a:cubicBezTo>
                  <a:pt x="379" y="386"/>
                  <a:pt x="334" y="389"/>
                  <a:pt x="312" y="396"/>
                </a:cubicBezTo>
                <a:cubicBezTo>
                  <a:pt x="293" y="393"/>
                  <a:pt x="271" y="400"/>
                  <a:pt x="256" y="388"/>
                </a:cubicBezTo>
                <a:cubicBezTo>
                  <a:pt x="243" y="378"/>
                  <a:pt x="256" y="345"/>
                  <a:pt x="240" y="340"/>
                </a:cubicBezTo>
                <a:cubicBezTo>
                  <a:pt x="232" y="337"/>
                  <a:pt x="224" y="335"/>
                  <a:pt x="216" y="332"/>
                </a:cubicBezTo>
                <a:cubicBezTo>
                  <a:pt x="200" y="396"/>
                  <a:pt x="203" y="460"/>
                  <a:pt x="192" y="524"/>
                </a:cubicBezTo>
                <a:cubicBezTo>
                  <a:pt x="189" y="541"/>
                  <a:pt x="192" y="567"/>
                  <a:pt x="176" y="572"/>
                </a:cubicBezTo>
                <a:cubicBezTo>
                  <a:pt x="142" y="583"/>
                  <a:pt x="160" y="578"/>
                  <a:pt x="120" y="588"/>
                </a:cubicBezTo>
                <a:cubicBezTo>
                  <a:pt x="21" y="579"/>
                  <a:pt x="34" y="597"/>
                  <a:pt x="16" y="524"/>
                </a:cubicBezTo>
                <a:cubicBezTo>
                  <a:pt x="25" y="487"/>
                  <a:pt x="24" y="473"/>
                  <a:pt x="56" y="452"/>
                </a:cubicBezTo>
                <a:cubicBezTo>
                  <a:pt x="70" y="411"/>
                  <a:pt x="53" y="439"/>
                  <a:pt x="88" y="420"/>
                </a:cubicBezTo>
                <a:cubicBezTo>
                  <a:pt x="105" y="411"/>
                  <a:pt x="136" y="388"/>
                  <a:pt x="136" y="388"/>
                </a:cubicBezTo>
                <a:cubicBezTo>
                  <a:pt x="162" y="348"/>
                  <a:pt x="175" y="294"/>
                  <a:pt x="120" y="276"/>
                </a:cubicBezTo>
                <a:cubicBezTo>
                  <a:pt x="104" y="279"/>
                  <a:pt x="68" y="281"/>
                  <a:pt x="56" y="300"/>
                </a:cubicBezTo>
                <a:cubicBezTo>
                  <a:pt x="47" y="314"/>
                  <a:pt x="40" y="348"/>
                  <a:pt x="40" y="348"/>
                </a:cubicBezTo>
                <a:cubicBezTo>
                  <a:pt x="0" y="335"/>
                  <a:pt x="12" y="320"/>
                  <a:pt x="0" y="284"/>
                </a:cubicBezTo>
                <a:cubicBezTo>
                  <a:pt x="5" y="268"/>
                  <a:pt x="11" y="252"/>
                  <a:pt x="16" y="236"/>
                </a:cubicBezTo>
                <a:cubicBezTo>
                  <a:pt x="19" y="228"/>
                  <a:pt x="16" y="215"/>
                  <a:pt x="24" y="212"/>
                </a:cubicBezTo>
                <a:cubicBezTo>
                  <a:pt x="50" y="203"/>
                  <a:pt x="75" y="206"/>
                  <a:pt x="88" y="180"/>
                </a:cubicBezTo>
                <a:close/>
              </a:path>
            </a:pathLst>
          </a:custGeom>
          <a:solidFill>
            <a:srgbClr val="CCEC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ECFF"/>
            </a:extrusionClr>
          </a:sp3d>
        </p:spPr>
        <p:txBody>
          <a:bodyPr>
            <a:flatTx/>
          </a:bodyPr>
          <a:lstStyle/>
          <a:p>
            <a:endParaRPr lang="en-US"/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393700" y="1797050"/>
            <a:ext cx="82777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b="1" dirty="0">
                <a:latin typeface="Trebuchet MS" pitchFamily="34" charset="0"/>
              </a:rPr>
              <a:t>O</a:t>
            </a:r>
            <a:r>
              <a:rPr lang="en-US" sz="1600" b="1" dirty="0" smtClean="0">
                <a:latin typeface="Trebuchet MS" pitchFamily="34" charset="0"/>
              </a:rPr>
              <a:t>bject</a:t>
            </a:r>
            <a:endParaRPr lang="en-US" sz="1600" b="1" dirty="0">
              <a:latin typeface="Trebuchet MS" pitchFamily="34" charset="0"/>
            </a:endParaRPr>
          </a:p>
        </p:txBody>
      </p:sp>
      <p:sp>
        <p:nvSpPr>
          <p:cNvPr id="777221" name="Rectangle 5"/>
          <p:cNvSpPr>
            <a:spLocks noChangeArrowheads="1"/>
          </p:cNvSpPr>
          <p:nvPr/>
        </p:nvSpPr>
        <p:spPr bwMode="auto">
          <a:xfrm>
            <a:off x="6400800" y="3371850"/>
            <a:ext cx="2082800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60" name="Text Box 6"/>
          <p:cNvSpPr txBox="1">
            <a:spLocks noChangeArrowheads="1"/>
          </p:cNvSpPr>
          <p:nvPr/>
        </p:nvSpPr>
        <p:spPr bwMode="auto">
          <a:xfrm>
            <a:off x="6218508" y="3476625"/>
            <a:ext cx="1749197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FontTx/>
              <a:buChar char="•"/>
            </a:pPr>
            <a:r>
              <a:rPr lang="en-US" sz="1400" dirty="0" smtClean="0">
                <a:solidFill>
                  <a:srgbClr val="595959"/>
                </a:solidFill>
                <a:latin typeface="Trebuchet MS" pitchFamily="34" charset="0"/>
              </a:rPr>
              <a:t> </a:t>
            </a:r>
            <a:r>
              <a:rPr lang="en-US" sz="1400" i="1" dirty="0" smtClean="0">
                <a:solidFill>
                  <a:srgbClr val="595959"/>
                </a:solidFill>
                <a:latin typeface="Trebuchet MS" pitchFamily="34" charset="0"/>
              </a:rPr>
              <a:t>Matching</a:t>
            </a:r>
            <a:endParaRPr lang="en-US" sz="1400" dirty="0" smtClean="0">
              <a:solidFill>
                <a:srgbClr val="595959"/>
              </a:solidFill>
              <a:latin typeface="Trebuchet MS" pitchFamily="34" charset="0"/>
            </a:endParaRPr>
          </a:p>
          <a:p>
            <a:pPr eaLnBrk="0" hangingPunct="0">
              <a:buFontTx/>
              <a:buChar char="•"/>
            </a:pPr>
            <a:r>
              <a:rPr lang="en-US" sz="1400" dirty="0" smtClean="0">
                <a:solidFill>
                  <a:srgbClr val="595959"/>
                </a:solidFill>
                <a:latin typeface="Trebuchet MS" pitchFamily="34" charset="0"/>
              </a:rPr>
              <a:t> </a:t>
            </a:r>
            <a:r>
              <a:rPr lang="en-US" sz="1400" i="1" dirty="0" smtClean="0">
                <a:solidFill>
                  <a:srgbClr val="595959"/>
                </a:solidFill>
                <a:latin typeface="Trebuchet MS" pitchFamily="34" charset="0"/>
              </a:rPr>
              <a:t>Tracking</a:t>
            </a:r>
            <a:endParaRPr lang="en-US" sz="1400" dirty="0" smtClean="0">
              <a:solidFill>
                <a:srgbClr val="595959"/>
              </a:solidFill>
              <a:latin typeface="Trebuchet MS" pitchFamily="34" charset="0"/>
            </a:endParaRPr>
          </a:p>
          <a:p>
            <a:pPr eaLnBrk="0" hangingPunct="0">
              <a:buFontTx/>
              <a:buChar char="•"/>
            </a:pPr>
            <a:r>
              <a:rPr lang="en-US" sz="1400" dirty="0" smtClean="0">
                <a:solidFill>
                  <a:srgbClr val="595959"/>
                </a:solidFill>
                <a:latin typeface="Trebuchet MS" pitchFamily="34" charset="0"/>
              </a:rPr>
              <a:t> 3D reconstruction</a:t>
            </a:r>
          </a:p>
          <a:p>
            <a:pPr eaLnBrk="0" hangingPunct="0">
              <a:buFontTx/>
              <a:buChar char="•"/>
            </a:pPr>
            <a:r>
              <a:rPr lang="en-US" sz="1400" dirty="0" smtClean="0">
                <a:solidFill>
                  <a:srgbClr val="595959"/>
                </a:solidFill>
                <a:latin typeface="Trebuchet MS" pitchFamily="34" charset="0"/>
              </a:rPr>
              <a:t> Calibration</a:t>
            </a:r>
            <a:endParaRPr lang="en-US" sz="1400" dirty="0">
              <a:solidFill>
                <a:srgbClr val="595959"/>
              </a:solidFill>
              <a:latin typeface="Trebuchet MS" pitchFamily="34" charset="0"/>
            </a:endParaRPr>
          </a:p>
        </p:txBody>
      </p:sp>
      <p:sp>
        <p:nvSpPr>
          <p:cNvPr id="17461" name="Line 7"/>
          <p:cNvSpPr>
            <a:spLocks noChangeShapeType="1"/>
          </p:cNvSpPr>
          <p:nvPr/>
        </p:nvSpPr>
        <p:spPr bwMode="auto">
          <a:xfrm rot="10800000" flipV="1">
            <a:off x="7070725" y="3086100"/>
            <a:ext cx="0" cy="2889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diamond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17438" name="Group 9"/>
          <p:cNvGrpSpPr>
            <a:grpSpLocks/>
          </p:cNvGrpSpPr>
          <p:nvPr/>
        </p:nvGrpSpPr>
        <p:grpSpPr bwMode="auto">
          <a:xfrm>
            <a:off x="863600" y="2451100"/>
            <a:ext cx="1524000" cy="738188"/>
            <a:chOff x="544" y="1364"/>
            <a:chExt cx="960" cy="465"/>
          </a:xfrm>
        </p:grpSpPr>
        <p:sp>
          <p:nvSpPr>
            <p:cNvPr id="17457" name="Text Box 10"/>
            <p:cNvSpPr txBox="1">
              <a:spLocks noChangeArrowheads="1"/>
            </p:cNvSpPr>
            <p:nvPr/>
          </p:nvSpPr>
          <p:spPr bwMode="auto">
            <a:xfrm>
              <a:off x="816" y="1364"/>
              <a:ext cx="688" cy="465"/>
            </a:xfrm>
            <a:prstGeom prst="rect">
              <a:avLst/>
            </a:prstGeom>
            <a:solidFill>
              <a:srgbClr val="DDDDDD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DDDDDD"/>
              </a:extrusionClr>
            </a:sp3d>
          </p:spPr>
          <p:txBody>
            <a:bodyPr>
              <a:spAutoFit/>
              <a:flatTx/>
            </a:bodyPr>
            <a:lstStyle/>
            <a:p>
              <a:pPr algn="ctr" eaLnBrk="0" hangingPunct="0"/>
              <a:r>
                <a:rPr lang="en-US" sz="1400" dirty="0" smtClean="0">
                  <a:latin typeface="Trebuchet MS" pitchFamily="34" charset="0"/>
                </a:rPr>
                <a:t>Image</a:t>
              </a:r>
            </a:p>
            <a:p>
              <a:pPr algn="ctr" eaLnBrk="0" hangingPunct="0"/>
              <a:r>
                <a:rPr lang="en-US" sz="1400" dirty="0" smtClean="0">
                  <a:latin typeface="Trebuchet MS" pitchFamily="34" charset="0"/>
                </a:rPr>
                <a:t>Acquisition</a:t>
              </a:r>
            </a:p>
            <a:p>
              <a:pPr algn="ctr" eaLnBrk="0" hangingPunct="0"/>
              <a:endParaRPr lang="en-US" sz="1400" dirty="0">
                <a:latin typeface="Trebuchet MS" pitchFamily="34" charset="0"/>
              </a:endParaRPr>
            </a:p>
          </p:txBody>
        </p:sp>
        <p:cxnSp>
          <p:nvCxnSpPr>
            <p:cNvPr id="17458" name="AutoShape 11"/>
            <p:cNvCxnSpPr>
              <a:cxnSpLocks noChangeShapeType="1"/>
            </p:cNvCxnSpPr>
            <p:nvPr/>
          </p:nvCxnSpPr>
          <p:spPr bwMode="auto">
            <a:xfrm>
              <a:off x="544" y="1590"/>
              <a:ext cx="267" cy="0"/>
            </a:xfrm>
            <a:prstGeom prst="straightConnector1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</p:grpSp>
      <p:sp>
        <p:nvSpPr>
          <p:cNvPr id="777229" name="Rectangle 13"/>
          <p:cNvSpPr>
            <a:spLocks noChangeArrowheads="1"/>
          </p:cNvSpPr>
          <p:nvPr/>
        </p:nvSpPr>
        <p:spPr bwMode="auto">
          <a:xfrm>
            <a:off x="1066800" y="3384550"/>
            <a:ext cx="15367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55" name="Text Box 14"/>
          <p:cNvSpPr txBox="1">
            <a:spLocks noChangeArrowheads="1"/>
          </p:cNvSpPr>
          <p:nvPr/>
        </p:nvSpPr>
        <p:spPr bwMode="auto">
          <a:xfrm>
            <a:off x="1076998" y="3476625"/>
            <a:ext cx="1495425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buFontTx/>
              <a:buChar char="•"/>
            </a:pPr>
            <a:r>
              <a:rPr lang="en-US" sz="1400" dirty="0" smtClean="0">
                <a:solidFill>
                  <a:srgbClr val="595959"/>
                </a:solidFill>
                <a:latin typeface="Trebuchet MS" pitchFamily="34" charset="0"/>
              </a:rPr>
              <a:t> Photography </a:t>
            </a:r>
          </a:p>
          <a:p>
            <a:pPr eaLnBrk="0" hangingPunct="0">
              <a:buFontTx/>
              <a:buChar char="•"/>
            </a:pPr>
            <a:r>
              <a:rPr lang="en-US" sz="1400" dirty="0" smtClean="0">
                <a:solidFill>
                  <a:srgbClr val="595959"/>
                </a:solidFill>
                <a:latin typeface="Trebuchet MS" pitchFamily="34" charset="0"/>
              </a:rPr>
              <a:t> X rays</a:t>
            </a:r>
          </a:p>
          <a:p>
            <a:pPr eaLnBrk="0" hangingPunct="0">
              <a:buFontTx/>
              <a:buChar char="•"/>
            </a:pPr>
            <a:r>
              <a:rPr lang="en-US" sz="1400" dirty="0" smtClean="0">
                <a:solidFill>
                  <a:srgbClr val="595959"/>
                </a:solidFill>
                <a:latin typeface="Trebuchet MS" pitchFamily="34" charset="0"/>
              </a:rPr>
              <a:t> Thermography</a:t>
            </a:r>
            <a:endParaRPr lang="en-US" sz="1400" dirty="0">
              <a:solidFill>
                <a:srgbClr val="595959"/>
              </a:solidFill>
              <a:latin typeface="Trebuchet MS" pitchFamily="34" charset="0"/>
            </a:endParaRPr>
          </a:p>
        </p:txBody>
      </p:sp>
      <p:sp>
        <p:nvSpPr>
          <p:cNvPr id="17456" name="Line 15"/>
          <p:cNvSpPr>
            <a:spLocks noChangeShapeType="1"/>
          </p:cNvSpPr>
          <p:nvPr/>
        </p:nvSpPr>
        <p:spPr bwMode="auto">
          <a:xfrm rot="10800000" flipH="1" flipV="1">
            <a:off x="1831975" y="3181350"/>
            <a:ext cx="0" cy="203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diamond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77233" name="Rectangle 17"/>
          <p:cNvSpPr>
            <a:spLocks noChangeArrowheads="1"/>
          </p:cNvSpPr>
          <p:nvPr/>
        </p:nvSpPr>
        <p:spPr bwMode="auto">
          <a:xfrm>
            <a:off x="2717800" y="3384550"/>
            <a:ext cx="1727200" cy="105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52" name="Text Box 18"/>
          <p:cNvSpPr txBox="1">
            <a:spLocks noChangeArrowheads="1"/>
          </p:cNvSpPr>
          <p:nvPr/>
        </p:nvSpPr>
        <p:spPr bwMode="auto">
          <a:xfrm>
            <a:off x="2920488" y="3476625"/>
            <a:ext cx="1428596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FontTx/>
              <a:buChar char="•"/>
            </a:pPr>
            <a:r>
              <a:rPr lang="en-US" sz="1400" dirty="0" smtClean="0">
                <a:solidFill>
                  <a:srgbClr val="595959"/>
                </a:solidFill>
                <a:latin typeface="Trebuchet MS" pitchFamily="34" charset="0"/>
              </a:rPr>
              <a:t> Restoration</a:t>
            </a:r>
          </a:p>
          <a:p>
            <a:pPr eaLnBrk="0" hangingPunct="0">
              <a:buFontTx/>
              <a:buChar char="•"/>
            </a:pPr>
            <a:r>
              <a:rPr lang="en-US" sz="1400" dirty="0" smtClean="0">
                <a:solidFill>
                  <a:srgbClr val="595959"/>
                </a:solidFill>
                <a:latin typeface="Trebuchet MS" pitchFamily="34" charset="0"/>
              </a:rPr>
              <a:t> Filtering</a:t>
            </a:r>
          </a:p>
          <a:p>
            <a:pPr eaLnBrk="0" hangingPunct="0">
              <a:buFontTx/>
              <a:buChar char="•"/>
            </a:pPr>
            <a:r>
              <a:rPr lang="en-US" sz="1400" dirty="0" smtClean="0">
                <a:solidFill>
                  <a:srgbClr val="595959"/>
                </a:solidFill>
                <a:latin typeface="Trebuchet MS" pitchFamily="34" charset="0"/>
              </a:rPr>
              <a:t> Segmentation</a:t>
            </a:r>
            <a:endParaRPr lang="en-US" sz="1400" dirty="0">
              <a:solidFill>
                <a:srgbClr val="595959"/>
              </a:solidFill>
              <a:latin typeface="Trebuchet MS" pitchFamily="34" charset="0"/>
            </a:endParaRPr>
          </a:p>
        </p:txBody>
      </p:sp>
      <p:sp>
        <p:nvSpPr>
          <p:cNvPr id="17453" name="Line 19"/>
          <p:cNvSpPr>
            <a:spLocks noChangeShapeType="1"/>
          </p:cNvSpPr>
          <p:nvPr/>
        </p:nvSpPr>
        <p:spPr bwMode="auto">
          <a:xfrm rot="10800000" flipH="1" flipV="1">
            <a:off x="3632200" y="3181350"/>
            <a:ext cx="0" cy="203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diamond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77237" name="Rectangle 21"/>
          <p:cNvSpPr>
            <a:spLocks noChangeArrowheads="1"/>
          </p:cNvSpPr>
          <p:nvPr/>
        </p:nvSpPr>
        <p:spPr bwMode="auto">
          <a:xfrm>
            <a:off x="4521200" y="3371850"/>
            <a:ext cx="1803400" cy="223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49" name="Text Box 22"/>
          <p:cNvSpPr txBox="1">
            <a:spLocks noChangeArrowheads="1"/>
          </p:cNvSpPr>
          <p:nvPr/>
        </p:nvSpPr>
        <p:spPr bwMode="auto">
          <a:xfrm>
            <a:off x="4454525" y="3476625"/>
            <a:ext cx="1946275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buFontTx/>
              <a:buChar char="•"/>
            </a:pPr>
            <a:r>
              <a:rPr lang="en-US" sz="1400" dirty="0" smtClean="0">
                <a:solidFill>
                  <a:srgbClr val="595959"/>
                </a:solidFill>
                <a:latin typeface="Trebuchet MS" pitchFamily="34" charset="0"/>
              </a:rPr>
              <a:t> Feature extraction</a:t>
            </a:r>
          </a:p>
          <a:p>
            <a:pPr eaLnBrk="0" hangingPunct="0">
              <a:buFontTx/>
              <a:buChar char="•"/>
            </a:pPr>
            <a:r>
              <a:rPr lang="en-US" sz="1400" dirty="0" smtClean="0">
                <a:solidFill>
                  <a:srgbClr val="595959"/>
                </a:solidFill>
                <a:latin typeface="Trebuchet MS" pitchFamily="34" charset="0"/>
              </a:rPr>
              <a:t> Feature selection</a:t>
            </a:r>
          </a:p>
          <a:p>
            <a:pPr eaLnBrk="0" hangingPunct="0">
              <a:buFontTx/>
              <a:buChar char="•"/>
            </a:pPr>
            <a:r>
              <a:rPr lang="en-US" sz="1400" dirty="0" smtClean="0">
                <a:solidFill>
                  <a:srgbClr val="595959"/>
                </a:solidFill>
                <a:latin typeface="Trebuchet MS" pitchFamily="34" charset="0"/>
              </a:rPr>
              <a:t> Machine Learning</a:t>
            </a:r>
          </a:p>
          <a:p>
            <a:pPr eaLnBrk="0" hangingPunct="0">
              <a:buFontTx/>
              <a:buChar char="•"/>
            </a:pPr>
            <a:r>
              <a:rPr lang="en-US" sz="1400" dirty="0" smtClean="0">
                <a:solidFill>
                  <a:srgbClr val="595959"/>
                </a:solidFill>
                <a:latin typeface="Trebuchet MS" pitchFamily="34" charset="0"/>
              </a:rPr>
              <a:t> Classification</a:t>
            </a:r>
          </a:p>
          <a:p>
            <a:pPr eaLnBrk="0" hangingPunct="0">
              <a:buFontTx/>
              <a:buChar char="•"/>
            </a:pPr>
            <a:r>
              <a:rPr lang="en-US" sz="1400" dirty="0" smtClean="0">
                <a:solidFill>
                  <a:srgbClr val="595959"/>
                </a:solidFill>
                <a:latin typeface="Trebuchet MS" pitchFamily="34" charset="0"/>
              </a:rPr>
              <a:t> Measurements</a:t>
            </a:r>
          </a:p>
          <a:p>
            <a:pPr eaLnBrk="0" hangingPunct="0">
              <a:buFontTx/>
              <a:buChar char="•"/>
            </a:pPr>
            <a:r>
              <a:rPr lang="en-US" sz="1400" dirty="0" smtClean="0">
                <a:solidFill>
                  <a:srgbClr val="595959"/>
                </a:solidFill>
                <a:latin typeface="Trebuchet MS" pitchFamily="34" charset="0"/>
              </a:rPr>
              <a:t> Interpretation</a:t>
            </a:r>
            <a:endParaRPr lang="en-US" sz="1400" dirty="0">
              <a:solidFill>
                <a:srgbClr val="595959"/>
              </a:solidFill>
              <a:latin typeface="Trebuchet MS" pitchFamily="34" charset="0"/>
            </a:endParaRPr>
          </a:p>
        </p:txBody>
      </p:sp>
      <p:sp>
        <p:nvSpPr>
          <p:cNvPr id="17450" name="Line 23"/>
          <p:cNvSpPr>
            <a:spLocks noChangeShapeType="1"/>
          </p:cNvSpPr>
          <p:nvPr/>
        </p:nvSpPr>
        <p:spPr bwMode="auto">
          <a:xfrm rot="10800000" flipH="1" flipV="1">
            <a:off x="5422900" y="3171825"/>
            <a:ext cx="0" cy="203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diamond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17442" name="Group 24"/>
          <p:cNvGrpSpPr>
            <a:grpSpLocks/>
          </p:cNvGrpSpPr>
          <p:nvPr/>
        </p:nvGrpSpPr>
        <p:grpSpPr bwMode="auto">
          <a:xfrm>
            <a:off x="2387600" y="2451100"/>
            <a:ext cx="1741488" cy="738188"/>
            <a:chOff x="1504" y="1364"/>
            <a:chExt cx="1097" cy="465"/>
          </a:xfrm>
        </p:grpSpPr>
        <p:sp>
          <p:nvSpPr>
            <p:cNvPr id="17446" name="Text Box 25"/>
            <p:cNvSpPr txBox="1">
              <a:spLocks noChangeArrowheads="1"/>
            </p:cNvSpPr>
            <p:nvPr/>
          </p:nvSpPr>
          <p:spPr bwMode="auto">
            <a:xfrm>
              <a:off x="1960" y="1364"/>
              <a:ext cx="641" cy="465"/>
            </a:xfrm>
            <a:prstGeom prst="rect">
              <a:avLst/>
            </a:prstGeom>
            <a:solidFill>
              <a:srgbClr val="DDDDDD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DDDDDD"/>
              </a:extrusionClr>
            </a:sp3d>
          </p:spPr>
          <p:txBody>
            <a:bodyPr wrap="none">
              <a:spAutoFit/>
              <a:flatTx/>
            </a:bodyPr>
            <a:lstStyle/>
            <a:p>
              <a:pPr algn="ctr" eaLnBrk="0" hangingPunct="0"/>
              <a:r>
                <a:rPr lang="en-US" sz="1400" dirty="0" smtClean="0">
                  <a:latin typeface="Trebuchet MS" pitchFamily="34" charset="0"/>
                </a:rPr>
                <a:t>Image</a:t>
              </a:r>
            </a:p>
            <a:p>
              <a:pPr algn="ctr" eaLnBrk="0" hangingPunct="0"/>
              <a:r>
                <a:rPr lang="en-US" sz="1400" dirty="0" smtClean="0">
                  <a:latin typeface="Trebuchet MS" pitchFamily="34" charset="0"/>
                </a:rPr>
                <a:t>Processing</a:t>
              </a:r>
            </a:p>
            <a:p>
              <a:pPr algn="ctr" eaLnBrk="0" hangingPunct="0"/>
              <a:endParaRPr lang="en-US" sz="1400" dirty="0">
                <a:latin typeface="Trebuchet MS" pitchFamily="34" charset="0"/>
              </a:endParaRPr>
            </a:p>
          </p:txBody>
        </p:sp>
        <p:cxnSp>
          <p:nvCxnSpPr>
            <p:cNvPr id="17447" name="AutoShape 26"/>
            <p:cNvCxnSpPr>
              <a:cxnSpLocks noChangeShapeType="1"/>
              <a:stCxn id="17457" idx="3"/>
              <a:endCxn id="17446" idx="1"/>
            </p:cNvCxnSpPr>
            <p:nvPr/>
          </p:nvCxnSpPr>
          <p:spPr bwMode="auto">
            <a:xfrm>
              <a:off x="1504" y="1597"/>
              <a:ext cx="456" cy="0"/>
            </a:xfrm>
            <a:prstGeom prst="straightConnector1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7443" name="Group 27"/>
          <p:cNvGrpSpPr>
            <a:grpSpLocks/>
          </p:cNvGrpSpPr>
          <p:nvPr/>
        </p:nvGrpSpPr>
        <p:grpSpPr bwMode="auto">
          <a:xfrm>
            <a:off x="4129088" y="2451100"/>
            <a:ext cx="1666875" cy="738188"/>
            <a:chOff x="2601" y="1364"/>
            <a:chExt cx="1050" cy="465"/>
          </a:xfrm>
        </p:grpSpPr>
        <p:sp>
          <p:nvSpPr>
            <p:cNvPr id="17444" name="Text Box 28"/>
            <p:cNvSpPr txBox="1">
              <a:spLocks noChangeArrowheads="1"/>
            </p:cNvSpPr>
            <p:nvPr/>
          </p:nvSpPr>
          <p:spPr bwMode="auto">
            <a:xfrm>
              <a:off x="3134" y="1364"/>
              <a:ext cx="517" cy="465"/>
            </a:xfrm>
            <a:prstGeom prst="rect">
              <a:avLst/>
            </a:prstGeom>
            <a:solidFill>
              <a:srgbClr val="DDDDDD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DDDDDD"/>
              </a:extrusionClr>
            </a:sp3d>
          </p:spPr>
          <p:txBody>
            <a:bodyPr wrap="none">
              <a:spAutoFit/>
              <a:flatTx/>
            </a:bodyPr>
            <a:lstStyle/>
            <a:p>
              <a:pPr algn="ctr" eaLnBrk="0" hangingPunct="0"/>
              <a:r>
                <a:rPr lang="en-US" sz="1400" dirty="0" smtClean="0">
                  <a:latin typeface="Trebuchet MS" pitchFamily="34" charset="0"/>
                </a:rPr>
                <a:t>Image </a:t>
              </a:r>
            </a:p>
            <a:p>
              <a:pPr algn="ctr" eaLnBrk="0" hangingPunct="0"/>
              <a:r>
                <a:rPr lang="en-US" sz="1400" dirty="0" smtClean="0">
                  <a:latin typeface="Trebuchet MS" pitchFamily="34" charset="0"/>
                </a:rPr>
                <a:t>Analysis</a:t>
              </a:r>
            </a:p>
            <a:p>
              <a:pPr algn="ctr" eaLnBrk="0" hangingPunct="0"/>
              <a:endParaRPr lang="en-US" sz="1400" dirty="0">
                <a:latin typeface="Trebuchet MS" pitchFamily="34" charset="0"/>
              </a:endParaRPr>
            </a:p>
          </p:txBody>
        </p:sp>
        <p:cxnSp>
          <p:nvCxnSpPr>
            <p:cNvPr id="17445" name="AutoShape 29"/>
            <p:cNvCxnSpPr>
              <a:cxnSpLocks noChangeShapeType="1"/>
              <a:stCxn id="17446" idx="3"/>
              <a:endCxn id="17444" idx="1"/>
            </p:cNvCxnSpPr>
            <p:nvPr/>
          </p:nvCxnSpPr>
          <p:spPr bwMode="auto">
            <a:xfrm>
              <a:off x="2601" y="1597"/>
              <a:ext cx="533" cy="0"/>
            </a:xfrm>
            <a:prstGeom prst="straightConnector1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7414" name="Group 30"/>
          <p:cNvGrpSpPr>
            <a:grpSpLocks/>
          </p:cNvGrpSpPr>
          <p:nvPr/>
        </p:nvGrpSpPr>
        <p:grpSpPr bwMode="auto">
          <a:xfrm>
            <a:off x="858838" y="2555875"/>
            <a:ext cx="6715122" cy="523875"/>
            <a:chOff x="541" y="1430"/>
            <a:chExt cx="4230" cy="330"/>
          </a:xfrm>
        </p:grpSpPr>
        <p:grpSp>
          <p:nvGrpSpPr>
            <p:cNvPr id="17423" name="Group 31"/>
            <p:cNvGrpSpPr>
              <a:grpSpLocks/>
            </p:cNvGrpSpPr>
            <p:nvPr/>
          </p:nvGrpSpPr>
          <p:grpSpPr bwMode="auto">
            <a:xfrm>
              <a:off x="3708" y="1430"/>
              <a:ext cx="1063" cy="330"/>
              <a:chOff x="3708" y="1430"/>
              <a:chExt cx="1063" cy="330"/>
            </a:xfrm>
          </p:grpSpPr>
          <p:sp>
            <p:nvSpPr>
              <p:cNvPr id="17436" name="Text Box 32"/>
              <p:cNvSpPr txBox="1">
                <a:spLocks noChangeArrowheads="1"/>
              </p:cNvSpPr>
              <p:nvPr/>
            </p:nvSpPr>
            <p:spPr bwMode="auto">
              <a:xfrm>
                <a:off x="4088" y="1430"/>
                <a:ext cx="683" cy="330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DDDDDD"/>
                </a:extrusionClr>
              </a:sp3d>
            </p:spPr>
            <p:txBody>
              <a:bodyPr wrap="none">
                <a:spAutoFit/>
                <a:flatTx/>
              </a:bodyPr>
              <a:lstStyle/>
              <a:p>
                <a:pPr algn="ctr" eaLnBrk="0" hangingPunct="0"/>
                <a:r>
                  <a:rPr lang="en-US" sz="1400" i="1" dirty="0" smtClean="0">
                    <a:latin typeface="Trebuchet MS" pitchFamily="34" charset="0"/>
                  </a:rPr>
                  <a:t>Multi-view</a:t>
                </a:r>
              </a:p>
              <a:p>
                <a:pPr algn="ctr" eaLnBrk="0" hangingPunct="0"/>
                <a:r>
                  <a:rPr lang="en-US" sz="1400" i="1" dirty="0" smtClean="0">
                    <a:latin typeface="Trebuchet MS" pitchFamily="34" charset="0"/>
                  </a:rPr>
                  <a:t>Analysis</a:t>
                </a:r>
                <a:endParaRPr lang="en-US" sz="1400" i="1" dirty="0">
                  <a:latin typeface="Trebuchet MS" pitchFamily="34" charset="0"/>
                </a:endParaRPr>
              </a:p>
            </p:txBody>
          </p:sp>
          <p:cxnSp>
            <p:nvCxnSpPr>
              <p:cNvPr id="17437" name="AutoShape 33"/>
              <p:cNvCxnSpPr>
                <a:cxnSpLocks noChangeShapeType="1"/>
              </p:cNvCxnSpPr>
              <p:nvPr/>
            </p:nvCxnSpPr>
            <p:spPr bwMode="auto">
              <a:xfrm>
                <a:off x="3708" y="1600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7424" name="Group 34"/>
            <p:cNvGrpSpPr>
              <a:grpSpLocks/>
            </p:cNvGrpSpPr>
            <p:nvPr/>
          </p:nvGrpSpPr>
          <p:grpSpPr bwMode="auto">
            <a:xfrm>
              <a:off x="3701" y="1494"/>
              <a:ext cx="425" cy="220"/>
              <a:chOff x="3701" y="1494"/>
              <a:chExt cx="425" cy="220"/>
            </a:xfrm>
          </p:grpSpPr>
          <p:cxnSp>
            <p:nvCxnSpPr>
              <p:cNvPr id="17434" name="AutoShape 35"/>
              <p:cNvCxnSpPr>
                <a:cxnSpLocks noChangeShapeType="1"/>
              </p:cNvCxnSpPr>
              <p:nvPr/>
            </p:nvCxnSpPr>
            <p:spPr bwMode="auto">
              <a:xfrm>
                <a:off x="3703" y="149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435" name="AutoShape 36"/>
              <p:cNvCxnSpPr>
                <a:cxnSpLocks noChangeShapeType="1"/>
              </p:cNvCxnSpPr>
              <p:nvPr/>
            </p:nvCxnSpPr>
            <p:spPr bwMode="auto">
              <a:xfrm>
                <a:off x="3701" y="171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7425" name="Group 37"/>
            <p:cNvGrpSpPr>
              <a:grpSpLocks/>
            </p:cNvGrpSpPr>
            <p:nvPr/>
          </p:nvGrpSpPr>
          <p:grpSpPr bwMode="auto">
            <a:xfrm>
              <a:off x="2707" y="1482"/>
              <a:ext cx="381" cy="220"/>
              <a:chOff x="3701" y="1494"/>
              <a:chExt cx="425" cy="220"/>
            </a:xfrm>
          </p:grpSpPr>
          <p:cxnSp>
            <p:nvCxnSpPr>
              <p:cNvPr id="17432" name="AutoShape 38"/>
              <p:cNvCxnSpPr>
                <a:cxnSpLocks noChangeShapeType="1"/>
              </p:cNvCxnSpPr>
              <p:nvPr/>
            </p:nvCxnSpPr>
            <p:spPr bwMode="auto">
              <a:xfrm>
                <a:off x="3703" y="149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433" name="AutoShape 39"/>
              <p:cNvCxnSpPr>
                <a:cxnSpLocks noChangeShapeType="1"/>
              </p:cNvCxnSpPr>
              <p:nvPr/>
            </p:nvCxnSpPr>
            <p:spPr bwMode="auto">
              <a:xfrm>
                <a:off x="3701" y="171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7426" name="Group 40"/>
            <p:cNvGrpSpPr>
              <a:grpSpLocks/>
            </p:cNvGrpSpPr>
            <p:nvPr/>
          </p:nvGrpSpPr>
          <p:grpSpPr bwMode="auto">
            <a:xfrm>
              <a:off x="1507" y="1480"/>
              <a:ext cx="345" cy="220"/>
              <a:chOff x="3701" y="1494"/>
              <a:chExt cx="425" cy="220"/>
            </a:xfrm>
          </p:grpSpPr>
          <p:cxnSp>
            <p:nvCxnSpPr>
              <p:cNvPr id="17430" name="AutoShape 41"/>
              <p:cNvCxnSpPr>
                <a:cxnSpLocks noChangeShapeType="1"/>
              </p:cNvCxnSpPr>
              <p:nvPr/>
            </p:nvCxnSpPr>
            <p:spPr bwMode="auto">
              <a:xfrm>
                <a:off x="3703" y="149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431" name="AutoShape 42"/>
              <p:cNvCxnSpPr>
                <a:cxnSpLocks noChangeShapeType="1"/>
              </p:cNvCxnSpPr>
              <p:nvPr/>
            </p:nvCxnSpPr>
            <p:spPr bwMode="auto">
              <a:xfrm>
                <a:off x="3701" y="171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7427" name="Group 43"/>
            <p:cNvGrpSpPr>
              <a:grpSpLocks/>
            </p:cNvGrpSpPr>
            <p:nvPr/>
          </p:nvGrpSpPr>
          <p:grpSpPr bwMode="auto">
            <a:xfrm>
              <a:off x="541" y="1480"/>
              <a:ext cx="267" cy="220"/>
              <a:chOff x="3701" y="1494"/>
              <a:chExt cx="425" cy="220"/>
            </a:xfrm>
          </p:grpSpPr>
          <p:cxnSp>
            <p:nvCxnSpPr>
              <p:cNvPr id="17428" name="AutoShape 44"/>
              <p:cNvCxnSpPr>
                <a:cxnSpLocks noChangeShapeType="1"/>
              </p:cNvCxnSpPr>
              <p:nvPr/>
            </p:nvCxnSpPr>
            <p:spPr bwMode="auto">
              <a:xfrm>
                <a:off x="3703" y="149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429" name="AutoShape 45"/>
              <p:cNvCxnSpPr>
                <a:cxnSpLocks noChangeShapeType="1"/>
              </p:cNvCxnSpPr>
              <p:nvPr/>
            </p:nvCxnSpPr>
            <p:spPr bwMode="auto">
              <a:xfrm>
                <a:off x="3701" y="171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</p:grpSp>
      <p:sp>
        <p:nvSpPr>
          <p:cNvPr id="17415" name="Freeform 46"/>
          <p:cNvSpPr>
            <a:spLocks/>
          </p:cNvSpPr>
          <p:nvPr/>
        </p:nvSpPr>
        <p:spPr bwMode="auto">
          <a:xfrm>
            <a:off x="215900" y="3514725"/>
            <a:ext cx="641350" cy="168275"/>
          </a:xfrm>
          <a:custGeom>
            <a:avLst/>
            <a:gdLst>
              <a:gd name="T0" fmla="*/ 98 w 404"/>
              <a:gd name="T1" fmla="*/ 106 h 106"/>
              <a:gd name="T2" fmla="*/ 20 w 404"/>
              <a:gd name="T3" fmla="*/ 44 h 106"/>
              <a:gd name="T4" fmla="*/ 220 w 404"/>
              <a:gd name="T5" fmla="*/ 0 h 106"/>
              <a:gd name="T6" fmla="*/ 392 w 404"/>
              <a:gd name="T7" fmla="*/ 42 h 106"/>
              <a:gd name="T8" fmla="*/ 292 w 404"/>
              <a:gd name="T9" fmla="*/ 106 h 1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4"/>
              <a:gd name="T16" fmla="*/ 0 h 106"/>
              <a:gd name="T17" fmla="*/ 404 w 404"/>
              <a:gd name="T18" fmla="*/ 106 h 1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4" h="106">
                <a:moveTo>
                  <a:pt x="98" y="106"/>
                </a:moveTo>
                <a:cubicBezTo>
                  <a:pt x="85" y="95"/>
                  <a:pt x="0" y="62"/>
                  <a:pt x="20" y="44"/>
                </a:cubicBezTo>
                <a:cubicBezTo>
                  <a:pt x="40" y="26"/>
                  <a:pt x="158" y="0"/>
                  <a:pt x="220" y="0"/>
                </a:cubicBezTo>
                <a:cubicBezTo>
                  <a:pt x="282" y="0"/>
                  <a:pt x="380" y="24"/>
                  <a:pt x="392" y="42"/>
                </a:cubicBezTo>
                <a:cubicBezTo>
                  <a:pt x="404" y="60"/>
                  <a:pt x="309" y="95"/>
                  <a:pt x="292" y="106"/>
                </a:cubicBezTo>
              </a:path>
            </a:pathLst>
          </a:custGeom>
          <a:noFill/>
          <a:ln w="9525">
            <a:solidFill>
              <a:srgbClr val="DDDDDD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16" name="Group 47"/>
          <p:cNvGrpSpPr>
            <a:grpSpLocks/>
          </p:cNvGrpSpPr>
          <p:nvPr/>
        </p:nvGrpSpPr>
        <p:grpSpPr bwMode="auto">
          <a:xfrm>
            <a:off x="7518416" y="2609852"/>
            <a:ext cx="1377953" cy="338138"/>
            <a:chOff x="4736" y="1464"/>
            <a:chExt cx="868" cy="213"/>
          </a:xfrm>
        </p:grpSpPr>
        <p:sp>
          <p:nvSpPr>
            <p:cNvPr id="17421" name="Rectangle 48"/>
            <p:cNvSpPr>
              <a:spLocks noChangeArrowheads="1"/>
            </p:cNvSpPr>
            <p:nvPr/>
          </p:nvSpPr>
          <p:spPr bwMode="auto">
            <a:xfrm>
              <a:off x="4982" y="1464"/>
              <a:ext cx="622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600" b="1" dirty="0" smtClean="0">
                  <a:solidFill>
                    <a:srgbClr val="595959"/>
                  </a:solidFill>
                  <a:latin typeface="Trebuchet MS" pitchFamily="34" charset="0"/>
                </a:rPr>
                <a:t>Decision</a:t>
              </a:r>
              <a:endParaRPr lang="en-US" sz="1600" b="1" dirty="0">
                <a:solidFill>
                  <a:srgbClr val="595959"/>
                </a:solidFill>
                <a:latin typeface="Trebuchet MS" pitchFamily="34" charset="0"/>
              </a:endParaRPr>
            </a:p>
          </p:txBody>
        </p:sp>
        <p:cxnSp>
          <p:nvCxnSpPr>
            <p:cNvPr id="17422" name="AutoShape 49"/>
            <p:cNvCxnSpPr>
              <a:cxnSpLocks noChangeShapeType="1"/>
            </p:cNvCxnSpPr>
            <p:nvPr/>
          </p:nvCxnSpPr>
          <p:spPr bwMode="auto">
            <a:xfrm>
              <a:off x="4736" y="1586"/>
              <a:ext cx="267" cy="0"/>
            </a:xfrm>
            <a:prstGeom prst="straightConnector1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</p:grpSp>
      <p:sp>
        <p:nvSpPr>
          <p:cNvPr id="17417" name="Rectangle 51"/>
          <p:cNvSpPr>
            <a:spLocks noChangeArrowheads="1"/>
          </p:cNvSpPr>
          <p:nvPr/>
        </p:nvSpPr>
        <p:spPr bwMode="auto">
          <a:xfrm>
            <a:off x="550863" y="1052513"/>
            <a:ext cx="36584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i="1" u="sng" dirty="0" smtClean="0">
                <a:solidFill>
                  <a:srgbClr val="0000FF"/>
                </a:solidFill>
                <a:latin typeface="Trebuchet MS" pitchFamily="34" charset="0"/>
              </a:rPr>
              <a:t>Computer Vision System</a:t>
            </a:r>
            <a:r>
              <a:rPr lang="en-US" sz="2400" i="1" dirty="0" smtClean="0">
                <a:solidFill>
                  <a:srgbClr val="0000FF"/>
                </a:solidFill>
                <a:latin typeface="Trebuchet MS" pitchFamily="34" charset="0"/>
              </a:rPr>
              <a:t>:</a:t>
            </a:r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52400" y="4215289"/>
            <a:ext cx="6986270" cy="2435906"/>
            <a:chOff x="152400" y="4215289"/>
            <a:chExt cx="6986270" cy="2435906"/>
          </a:xfrm>
        </p:grpSpPr>
        <p:sp>
          <p:nvSpPr>
            <p:cNvPr id="6" name="Magnetic Disk 5"/>
            <p:cNvSpPr/>
            <p:nvPr/>
          </p:nvSpPr>
          <p:spPr>
            <a:xfrm>
              <a:off x="167090" y="5447963"/>
              <a:ext cx="1403556" cy="1203232"/>
            </a:xfrm>
            <a:prstGeom prst="flowChartMagneticDisk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Elbow Connector 7"/>
            <p:cNvCxnSpPr>
              <a:stCxn id="6" idx="4"/>
              <a:endCxn id="17455" idx="2"/>
            </p:cNvCxnSpPr>
            <p:nvPr/>
          </p:nvCxnSpPr>
          <p:spPr>
            <a:xfrm flipV="1">
              <a:off x="1570646" y="4215289"/>
              <a:ext cx="254065" cy="1834290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Elbow Connector 52"/>
            <p:cNvCxnSpPr>
              <a:stCxn id="6" idx="4"/>
              <a:endCxn id="777233" idx="2"/>
            </p:cNvCxnSpPr>
            <p:nvPr/>
          </p:nvCxnSpPr>
          <p:spPr>
            <a:xfrm flipV="1">
              <a:off x="1570646" y="4438650"/>
              <a:ext cx="2010754" cy="161092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Elbow Connector 55"/>
            <p:cNvCxnSpPr>
              <a:stCxn id="6" idx="4"/>
              <a:endCxn id="17449" idx="2"/>
            </p:cNvCxnSpPr>
            <p:nvPr/>
          </p:nvCxnSpPr>
          <p:spPr>
            <a:xfrm flipV="1">
              <a:off x="1570646" y="4861620"/>
              <a:ext cx="3857017" cy="118795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/>
            <p:cNvCxnSpPr>
              <a:stCxn id="6" idx="4"/>
              <a:endCxn id="4" idx="2"/>
            </p:cNvCxnSpPr>
            <p:nvPr/>
          </p:nvCxnSpPr>
          <p:spPr>
            <a:xfrm flipV="1">
              <a:off x="1570646" y="5538484"/>
              <a:ext cx="5568024" cy="511095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152400" y="5065587"/>
              <a:ext cx="1467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595959"/>
                  </a:solidFill>
                  <a:latin typeface="Trebuchet MS"/>
                  <a:cs typeface="Trebuchet MS"/>
                </a:rPr>
                <a:t>knowledge base</a:t>
              </a:r>
              <a:endParaRPr lang="en-US" sz="1400" dirty="0">
                <a:solidFill>
                  <a:srgbClr val="595959"/>
                </a:solidFill>
                <a:latin typeface="Trebuchet MS"/>
                <a:cs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7816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777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777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72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8"/>
          <p:cNvGraphicFramePr>
            <a:graphicFrameLocks noGrp="1" noChangeAspect="1"/>
          </p:cNvGraphicFramePr>
          <p:nvPr>
            <p:ph/>
          </p:nvPr>
        </p:nvGraphicFramePr>
        <p:xfrm>
          <a:off x="2147888" y="3238500"/>
          <a:ext cx="4848225" cy="241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" name="Fotografía de Photo Editor" r:id="rId4" imgW="4847619" imgH="2419048" progId="">
                  <p:embed/>
                </p:oleObj>
              </mc:Choice>
              <mc:Fallback>
                <p:oleObj name="Fotografía de Photo Editor" r:id="rId4" imgW="4847619" imgH="2419048" progId="">
                  <p:embed/>
                  <p:pic>
                    <p:nvPicPr>
                      <p:cNvPr id="0" name="Object 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7888" y="3238500"/>
                        <a:ext cx="4848225" cy="24193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  <a:ext uri="{FAA26D3D-D897-4be2-8F04-BA451C77F1D7}">
                          <ma14:placeholderFlag xmlns:ma14="http://schemas.microsoft.com/office/mac/drawingml/2011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Rectangle 10"/>
          <p:cNvSpPr>
            <a:spLocks noChangeArrowheads="1"/>
          </p:cNvSpPr>
          <p:nvPr/>
        </p:nvSpPr>
        <p:spPr bwMode="auto">
          <a:xfrm>
            <a:off x="3971925" y="3019425"/>
            <a:ext cx="3409950" cy="28765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 smtClean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 smtClean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 smtClean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2913" y="5663754"/>
            <a:ext cx="906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8"/>
          <p:cNvGraphicFramePr>
            <a:graphicFrameLocks noGrp="1" noChangeAspect="1"/>
          </p:cNvGraphicFramePr>
          <p:nvPr>
            <p:ph/>
          </p:nvPr>
        </p:nvGraphicFramePr>
        <p:xfrm>
          <a:off x="2147888" y="3238500"/>
          <a:ext cx="4848225" cy="241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0" name="Fotografía de Photo Editor" r:id="rId4" imgW="4847619" imgH="2419048" progId="">
                  <p:embed/>
                </p:oleObj>
              </mc:Choice>
              <mc:Fallback>
                <p:oleObj name="Fotografía de Photo Editor" r:id="rId4" imgW="4847619" imgH="2419048" progId="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7888" y="3238500"/>
                        <a:ext cx="4848225" cy="24193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  <a:ext uri="{FAA26D3D-D897-4be2-8F04-BA451C77F1D7}">
                          <ma14:placeholderFlag xmlns:ma14="http://schemas.microsoft.com/office/mac/drawingml/2011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 smtClean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 smtClean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 smtClean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2913" y="5663754"/>
            <a:ext cx="3590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[ OUTPUT ]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1029" name="Rectangle 10"/>
          <p:cNvSpPr>
            <a:spLocks noChangeArrowheads="1"/>
          </p:cNvSpPr>
          <p:nvPr/>
        </p:nvSpPr>
        <p:spPr bwMode="auto">
          <a:xfrm>
            <a:off x="3971925" y="2605794"/>
            <a:ext cx="3409950" cy="3788254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7" name="Action Button: Forward or Next 6">
            <a:hlinkClick r:id="rId6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67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 smtClean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 smtClean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 smtClean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401" y="3219771"/>
            <a:ext cx="3937186" cy="2615314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55" y="3183458"/>
            <a:ext cx="3819987" cy="26827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8357" y="5959377"/>
            <a:ext cx="5051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[ OUTPUT ]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489904" y="3019425"/>
            <a:ext cx="4654096" cy="33142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8" name="Action Button: Forward or Next 7">
            <a:hlinkClick r:id="rId5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74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32" y="584915"/>
            <a:ext cx="8094984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51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49" y="582296"/>
            <a:ext cx="8558325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88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 smtClean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 smtClean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 smtClean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401" y="3217093"/>
            <a:ext cx="3937186" cy="262067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56" y="3209318"/>
            <a:ext cx="3937186" cy="26309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8357" y="5959377"/>
            <a:ext cx="5051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[ OUTPUT ]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489904" y="3019425"/>
            <a:ext cx="4654096" cy="33142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8" name="Action Button: Forward or Next 7">
            <a:hlinkClick r:id="rId6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077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30" y="582296"/>
            <a:ext cx="8507364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62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Diseño predeterminado">
  <a:themeElements>
    <a:clrScheme name="1_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Diseño predeterminado">
  <a:themeElements>
    <a:clrScheme name="2_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6455</TotalTime>
  <Words>843</Words>
  <Application>Microsoft Macintosh PowerPoint</Application>
  <PresentationFormat>On-screen Show (4:3)</PresentationFormat>
  <Paragraphs>207</Paragraphs>
  <Slides>29</Slides>
  <Notes>29</Notes>
  <HiddenSlides>0</HiddenSlides>
  <MMClips>1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1_Diseño predeterminado</vt:lpstr>
      <vt:lpstr>2_Diseño predeterminado</vt:lpstr>
      <vt:lpstr>Fotografía de Photo Editor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PUC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Domingo Mery</dc:creator>
  <cp:lastModifiedBy>Domingo Mery</cp:lastModifiedBy>
  <cp:revision>118</cp:revision>
  <dcterms:created xsi:type="dcterms:W3CDTF">2012-08-02T15:00:42Z</dcterms:created>
  <dcterms:modified xsi:type="dcterms:W3CDTF">2014-08-25T14:03:09Z</dcterms:modified>
</cp:coreProperties>
</file>